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ink/ink1.xml" ContentType="application/inkml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311" r:id="rId3"/>
    <p:sldId id="403" r:id="rId4"/>
    <p:sldId id="314" r:id="rId5"/>
    <p:sldId id="404" r:id="rId6"/>
    <p:sldId id="397" r:id="rId7"/>
    <p:sldId id="405" r:id="rId8"/>
    <p:sldId id="406" r:id="rId9"/>
    <p:sldId id="407" r:id="rId10"/>
    <p:sldId id="400" r:id="rId11"/>
    <p:sldId id="398" r:id="rId12"/>
    <p:sldId id="399" r:id="rId13"/>
    <p:sldId id="408" r:id="rId14"/>
    <p:sldId id="401" r:id="rId15"/>
    <p:sldId id="316" r:id="rId16"/>
    <p:sldId id="318" r:id="rId17"/>
    <p:sldId id="409" r:id="rId18"/>
    <p:sldId id="325" r:id="rId19"/>
    <p:sldId id="402" r:id="rId20"/>
    <p:sldId id="332" r:id="rId21"/>
    <p:sldId id="333" r:id="rId22"/>
    <p:sldId id="410" r:id="rId23"/>
    <p:sldId id="411" r:id="rId24"/>
    <p:sldId id="335" r:id="rId25"/>
    <p:sldId id="412" r:id="rId26"/>
    <p:sldId id="337" r:id="rId27"/>
    <p:sldId id="339" r:id="rId28"/>
    <p:sldId id="338" r:id="rId29"/>
    <p:sldId id="413" r:id="rId30"/>
    <p:sldId id="340" r:id="rId31"/>
    <p:sldId id="341" r:id="rId32"/>
    <p:sldId id="384" r:id="rId33"/>
    <p:sldId id="385" r:id="rId34"/>
    <p:sldId id="386" r:id="rId35"/>
    <p:sldId id="387" r:id="rId36"/>
    <p:sldId id="388" r:id="rId37"/>
    <p:sldId id="343" r:id="rId38"/>
    <p:sldId id="342" r:id="rId39"/>
    <p:sldId id="389" r:id="rId40"/>
    <p:sldId id="390" r:id="rId41"/>
    <p:sldId id="344" r:id="rId42"/>
    <p:sldId id="345" r:id="rId43"/>
    <p:sldId id="391" r:id="rId44"/>
    <p:sldId id="392" r:id="rId45"/>
    <p:sldId id="393" r:id="rId46"/>
    <p:sldId id="346" r:id="rId47"/>
    <p:sldId id="394" r:id="rId48"/>
    <p:sldId id="395" r:id="rId49"/>
    <p:sldId id="396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4T00:51:31.69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12057-19D1-4FC9-84D6-1575AFF2BFE0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FF69F-C840-4198-B089-7519CE34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55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29260-8FBB-4013-7209-A3BDCCD40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06AA260-66B0-FBEB-4591-ED8F775E9F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8C74D4-9F97-DE6B-2170-F7D136B207F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22C8246-3954-D820-EE53-C45E779E1B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CCF92F0-FC6D-9874-2D14-240C6284B0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B211D-AD8D-5F84-8483-08A79F9580C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C55873-EE93-9FC1-8FBE-D5214D5314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098384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DF475-9C36-0BD9-0E4C-33D70D6C4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2D43F67-765D-F6DA-CE35-9318EDD950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3824FF-31A6-843D-8B62-28EEE080B36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02C66E7-2900-0453-97C9-08D546B80F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1428FC5-54EB-282D-C304-BE44140A10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7D978B-019A-465E-9D09-B0AB7A30817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200C7-02C4-2F42-A1C9-ACFFB2C5F4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942440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1A8C1-DB25-C1F1-DC94-138840050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C5D7057-B828-7367-FF78-4FA3954155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0E286F-A00F-66D2-0B7B-CECDF49CCA4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D71BCF0-4901-C079-483F-8BF2EB99E4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AB17EFF-16F9-6095-494C-50F4A704DA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82C6C-B5F2-87AE-757D-171FE9F36BA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0FB7E3-B864-74FD-4273-B5397DA5E7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180083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69A37-56AC-8A50-1F19-91709114E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7BE5A1E-DC92-E4E7-3DCA-56F9B47A46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F4261-CC4C-3565-3B2C-82F37F71672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CB0CCC7-51A4-4D00-5E09-D4A817F896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DC7547E-B667-CC46-C610-130D9AAED0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D9BD53-CF8B-39D4-780C-311D4745031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DB60E9-5D36-17C2-9FD4-D2E856E015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9413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C39E4-7DCB-5EF5-E072-9FBCA9F91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E085E65-1E74-C833-3163-8FDC02392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60C27D-B43C-BDF8-3511-DD59DDF797A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A1FA8CE-F2A2-9D77-35AC-0B8A985AF5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F522CB9-B255-6108-C523-0A46297545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7073FD-037D-E62D-DCF2-E494727F256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C9C8F6-22CA-97E8-CE16-F5E09BBCFA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6420178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6AD50-1B57-AEAC-2201-481A26CFC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939D114-5A91-F901-0130-49DFB157B36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7AC6DC-C554-5661-0B16-355B294D977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488D7E8-8806-A6A5-3637-B5477FF4E4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023C1B4-9FA6-F59E-0F61-E6493FA27A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6500AB-DAC2-3C83-83F5-9796F654C1A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12E79-71BC-95F0-D243-B2B023A37C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0771467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B4954-3E5C-0732-C993-F0B4E196B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7DB4599-9702-AC59-A91D-A2C1F419DE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FBA36F-8DDF-EE40-4BD3-F7BC6F70E52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0C1408E-BA91-715F-7AD2-261B5E1C90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0C260C2-669F-9178-4854-61843AB52A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54506F-ACAD-3A63-7914-17B7FDA177B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73DC82-95F7-CEAF-C4E5-25791CCC5E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3334264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27030-4DD6-0A25-9E4E-0C5D51208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8608E92-E426-8362-CA44-7F3FF1BCDC1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F4579A-B165-4533-43FF-49B5AAA1702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742D7CB-956C-4C64-9D24-D361A1498F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F0EDD3E-5920-1FD1-B303-89FBA53EDC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C9878-606A-347A-A813-784CFDCAD30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F929FF-792C-0671-6F4F-DE46297CE7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6186234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F7017-2EBB-F11E-2087-0CBFE9E76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1D951D8-BB1A-B9E5-6CBB-BA677F78EE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693F0D-8C96-99D5-0546-FE367C9C3C5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7C55B68-4969-BF79-E3B4-845E3AF88C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2CEDE04-A1DF-DFF7-1B7E-64D378A833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4ADD15-0109-57C2-DF1D-01D3E17E202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206FD7-E79C-3BD4-E50C-03274FC6B2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710118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70BD7-2641-138D-EC32-0326555C3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2AB3BF0-E01B-B20C-2390-392FCD70B2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17026D-6AC9-E489-260D-EE18D64C83E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57B7630-1141-7588-3960-23B25A25F1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D4B0AD8-93FD-6D13-A55C-873F116A2B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AD95C5-96C1-B743-4257-F75A263D30C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2DC0B5-E66C-F972-A3DF-046C6C94EA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4595641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83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47F90-2053-30CE-8FE4-284372E83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845656E-4972-4C0A-6B17-58641CF7715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AF6066-CA2E-BE3D-3708-356D7692390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F46CBE8-1E01-C01C-1410-3DDB0BA53E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9C18AF9-258A-67A7-FA49-4D7CB145D5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83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751F69-0856-E6FE-9E48-28AC8C408B9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FE0F2-F962-742B-D999-82845A1F05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087724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0809C-C4AD-C99A-BDFD-4BE582588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E63E04A-B40F-68D5-C6E0-4C4CEC67FCC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761E35-07D0-05B4-4D2D-3D6149571D6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E95AE41-8309-93A6-E06E-9C3F5E3D1A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B6348E3-9E52-B21D-EEDB-7FA4AE1024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83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89E572-64F6-432A-3BA9-302846BC95F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492734-810D-F6AB-E366-6AD064C666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6247288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49D7E-3EA0-10E5-4E11-5F70D70BC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465EDBA-3B1C-DA3F-4BE7-67A2F4E933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9D4A31-47A2-33D4-89A1-BB9843B8173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C0D2BCF-A51C-40BA-BDF8-C82CD5C35F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EEEE8DA-560B-BE15-60AC-A841000F36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9D5B4-F30C-A3FD-E4AD-19A9C1C6E69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5FA087-14C8-E9D3-AE2A-C3A0CD6541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797602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C9026-050F-2B88-BCED-8EFC705CF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4F048B-6073-7DFE-7C64-ED91E0E98BA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84968C-D6CD-904C-1810-1EFB7D0933E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22876F6-6239-EB9A-A358-4CEA3890CB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587B8AD-E3BB-4BF6-654C-378A28A8D5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BD1E1C-DACE-F795-0507-8DFF930B7E4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DC467F-E983-E648-DBB0-B74D99CFB7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6898956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19F34-ED8B-6466-E50C-98FBF8EA8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63039E5-A2F7-CD19-97DE-4E36667154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A67330-7D02-4382-B9A3-0F2B8CC2506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31AB36B-85D2-03A0-9010-D2E5D1BB91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46813F2-3024-66DC-174B-42B4A39BF8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7155F-B636-C8CD-FD09-074C495289D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453ACD-E90F-2988-3765-68855EA60C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7948534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D9EEE-0D5C-2C53-F63C-7DB1441FF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410F389-730D-37AB-14D9-BD66EE6AEE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FABC7D-2024-9588-0314-00A2FCA5229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21ED235-6009-8807-C056-5D1E8C2ED8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193D247-805B-F516-A592-B39C2ED91C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B289F-D06C-3CEA-EFF8-E75CBF375F1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F49F2D-E534-5AD8-7DF9-C8469EF19C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1295238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39890-6A1C-7324-BF34-A7C642C4D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E4059F0-A765-9BB2-231B-C9C2DAB52F3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D21EF2-9ACF-D8A7-8871-B13ED479003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E5697EF-5393-6237-145A-0639FB0247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1A6D79B-768A-DA86-069A-81367048C5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11997-A46E-D4C3-4B10-ABCFD83A8B3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E57A4-9A3E-FDD9-9F9A-4B042D24D6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3976357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48B64-6570-87C5-344D-36C324428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3BD16BC-3004-A157-DB92-1D68428FB17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1E8CE1-0055-C753-3BFC-B2EEE2D71CC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3DAA2F2-3DE9-7E5C-3E1B-4C4F4F22A4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622391A-740E-6FE7-ED39-1B549C36E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369C4-7ED1-4084-0CA1-DE1B9BC58BA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78631-D316-7310-595E-EC2D05D375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8780075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87955-22C0-CCAA-2EB7-084BF010E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954B7F1-70A0-7A80-FBAC-155389E51D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296DD1-F85A-9109-0BB8-2A8C465E02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37FDF22-80F7-E8D3-0C19-1943E00249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D377C5B-7973-2DD8-1262-74EBC033C4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87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9FE56B-90B9-9B4C-CCAA-16C05129CFD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FBD7D5-EC31-F1E7-F3E1-BE462F4038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8921349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95DBB-E7D1-91DC-CDB1-CF59EF031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51635F-D002-0B43-A60F-131B69A94BE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46CF76-959D-F9B0-424C-557B6968C7F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F7B1998-DB4C-B7DD-FC96-72923B42DC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8ECC381-DE7D-6707-C103-B74324D543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87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809331-452E-655C-414D-A6E2296997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F6816B-5F01-354F-4ABE-C10C41D26F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9812042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5442C-4036-F9B2-F968-3F88133AD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00C4C89-F18B-0AAC-064A-AF96FE26B4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4005D4-A770-4DB0-57A0-1CCF66A53A1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7CB9DD3-7EA1-495C-7F85-03C98F81F8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C7258B2-3337-38FF-E3CE-E73840BE9A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5965ED-905D-F2E8-EB6F-88849CAB040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0CA41-826F-85A0-F166-E301A17570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923175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1F192-3A47-FA73-DF36-71543BB88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81BC51-7E41-E391-0423-BFBA05273B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C552B5-376A-0AED-0E46-B05F1E6C919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88684C9-B4C2-04F3-5FA2-9997AD64FA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917AD76-FAA8-A972-DB11-E208D69FAF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34E3A0-2A9D-BFDD-360A-3E010F11DB0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30A03-4D9B-9C3F-998D-0EB3425BFC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408550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5C836-9E3C-8A63-3C74-2311D053E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C18F06-46B5-8BDB-BC91-0A854D46CB9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ABA792-91B8-F9D1-7894-0D51A1EC26A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B136B53-17FA-EBD0-0CF5-FCFF9856AD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6D00014-508B-3352-6517-F8E294626C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D99E1-8C77-19D3-F7DA-DE68D08748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14CD76-FAC3-96CB-493D-1CEB06C5BD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587795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018D2-5ECE-EF15-962F-EB52EDB5F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683D7F1-DE9D-CA20-B925-D3EC6E6BEAF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01782D-D09A-267A-76B2-24154353439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A04DAF3-4D9C-1610-8C92-7FA6A91EDD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FB25F79-E359-B5A3-1FF8-25B7ABD9AB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BC7579-27F6-B1F5-A3A2-E9FAC2DDB5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045EFD-B519-3732-8BAD-DE1B9AEBB1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23568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6BE4E-B608-CE98-BD94-4A2425B4D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138EB2C-930D-03CE-FF02-3BD5119548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54CEC-12FA-6996-3BC5-9A61D003746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DA50A8C-31AE-1461-664E-35CAE59C99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E65F577-FAB1-9A19-0013-1DDCC01E1E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8D2CB3-7032-17DE-E531-536413A42AB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921A9F-3F21-CF63-DC00-6686B86AF2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273485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38C9B-E75B-93E3-1689-EFB14D86B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5EE48F4-BAB0-83DD-9A55-7F09A775A6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0062EC-9995-9131-11A9-3EC0B729145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78815F1-2E23-6E2E-4B67-A6DC674D2D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2A8401E-7FCB-1FC4-0D67-1E5A63DC1E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E728A-B987-2F74-B612-5BDE2FAE4B7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1A856F-4E53-8EB9-CDF6-083E42D857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432773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D6574-4C12-19C0-0621-A68924777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6AC481-6EE4-C64A-25A5-9669CAAC60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0F2FF8-1915-3F1E-871C-DA7FA47A1BE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46C0A0B-05F1-472E-8F78-BD1E2C4FD8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ED096EC-59F5-8E28-9BC2-F57A0E2AA8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3F13B-0210-3903-B67D-3B136BFCD36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777BA-9325-2C6F-A1EB-ADF7D26597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50962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CC9A9-5D7E-34EF-3166-2997F5AE0F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2B1C25-C557-67DE-1BF4-77337FAC39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B1C02-81E2-2F55-43DA-2082937B9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B2A14-0BB6-4FB8-9B0C-166C2C2B22ED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07AA7-E0D2-D4D7-E04E-C66345C26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BCFE0-D74B-F25C-5CAF-253D6EC98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3D5AB-9479-45C8-9159-806A2D73C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150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1F35A-33CC-B9DC-9E67-168BB9030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0F30B5-BEB4-AC6A-6396-3DB2ACC3F3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B65C84-6392-2F40-0A30-C61B20214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B2A14-0BB6-4FB8-9B0C-166C2C2B22ED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D406B-6610-85D8-B2BD-5EDCFD48C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68BFA-1345-5FC9-F624-89B762FD8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3D5AB-9479-45C8-9159-806A2D73C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303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AF0CC4-C3FF-2F0F-4A2B-779E1DDA97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6C29E-3E25-4AB1-C8D4-C1EDA638C3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A2BA7-2441-7C3E-DB47-D81E4F46A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B2A14-0BB6-4FB8-9B0C-166C2C2B22ED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04EF0-539A-687F-D9BA-A99307BD8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C798E-E70E-3DC5-4D9B-4D045C06D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3D5AB-9479-45C8-9159-806A2D73C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614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39C416-5D7D-CF87-32EC-C4583266B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247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E5144-7187-5A28-5042-EB42C4BB7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D78AE-08D4-1A16-25FD-C63CF718D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7530D-7049-4750-B48E-94E7A8CEA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B2A14-0BB6-4FB8-9B0C-166C2C2B22ED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51716-7252-2796-4408-427DAD24F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A92EB-EB47-FC0C-C4E2-9E65F98C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3D5AB-9479-45C8-9159-806A2D73C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808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572A7-B58F-C7FA-9779-959F03792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AF1EB-1B4D-B4D0-AAED-CF545C666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D5F6B-B1CF-D335-EAA9-7CE7D1D98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B2A14-0BB6-4FB8-9B0C-166C2C2B22ED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54C86-BF16-BAFF-D919-AFF0A317F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7DA83-A1C8-4E72-A843-560915A1C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3D5AB-9479-45C8-9159-806A2D73C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22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ADA8F-3216-E860-24E5-F59DBEB45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A9CB9-2150-ACFB-7CD0-CBE56A734A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6F8CAA-A098-B046-1599-06561BCF7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951045-C2FA-280C-2106-6ACD0A0D2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B2A14-0BB6-4FB8-9B0C-166C2C2B22ED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268AE-3DE3-8C21-1795-687B55897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A155E4-3945-6BAB-02B0-ED28A71FA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3D5AB-9479-45C8-9159-806A2D73C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92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B0BC7-E905-1C86-C4C2-FDE309D19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9FA99-6D58-9871-464E-71684D09D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BD3DA-EFAB-938A-6543-4D09B476CD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24EBEF-9D93-1C79-20D0-228A3682F2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32BE5A-528C-6E48-CA8B-4C7EE56832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91BA85-62C8-84CE-9816-9B4C43D57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B2A14-0BB6-4FB8-9B0C-166C2C2B22ED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315317-A1C7-7B4A-556D-5369E23EF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2517A9-F4AD-3044-EF89-38F89BA4A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3D5AB-9479-45C8-9159-806A2D73C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684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5DA00-B2D2-8BD7-4744-4ED8DBAC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36C562-04B3-F5E1-7102-E75C8C229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B2A14-0BB6-4FB8-9B0C-166C2C2B22ED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702C60-2132-E567-DCAD-5856F209D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2DE55-41A7-FC3F-74EB-644724C3B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3D5AB-9479-45C8-9159-806A2D73C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69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53299D-1008-3DBF-9345-994034C45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B2A14-0BB6-4FB8-9B0C-166C2C2B22ED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81B615-71FF-C2FE-84FC-E5C8BE2AB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E4A43-072D-C63B-681B-882C95A3A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3D5AB-9479-45C8-9159-806A2D73C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153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15C40-4834-80BC-959C-515D709BB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0FA09-C8CF-6AE6-FCFD-1ADDB8789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466C87-6082-AC7B-A617-CC0BA957CC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8FBE03-E35A-4D78-1B17-325DDD993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B2A14-0BB6-4FB8-9B0C-166C2C2B22ED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924A25-301E-5DD9-789D-107DC10E4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12DDE6-E045-F621-1D98-506B1A239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3D5AB-9479-45C8-9159-806A2D73C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4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64837-B8DD-F81C-60D8-A28DC074C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F9233E-D102-7E9E-2BEF-2FA1D4FB93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69262C-B521-71FC-11C9-9C037A9FB9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8B2D6D-DF5E-2F95-465E-225B91A64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B2A14-0BB6-4FB8-9B0C-166C2C2B22ED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F853B-634D-CB15-3AB5-CD7DEF58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B8942D-50A1-DD52-92F2-25D6E451E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3D5AB-9479-45C8-9159-806A2D73C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56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AF63A4-BE2E-A12F-4056-3B29B6796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17474F-B390-3BE3-A33A-B274760A9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6D9D6-B77D-D6DD-68CF-200DDDD9C6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1B2A14-0BB6-4FB8-9B0C-166C2C2B22ED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40545-489E-45E4-945E-D01D609601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AE01F-DD1D-C593-21F6-A4F66C8627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93D5AB-9479-45C8-9159-806A2D73C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231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26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sv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aq_jiXFaALlPDWt5rulvkzYi2rPEkatr/view?usp=sharing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f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1CC19-FA69-F248-5D65-311DD40B6B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921140-0B15-C81D-4367-E08ECEA202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434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EFBA6-FEEE-74C6-5FAF-F84ACEAE4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9C16D27B-DB94-07DF-90CD-D2919CF24433}"/>
              </a:ext>
            </a:extLst>
          </p:cNvPr>
          <p:cNvGrpSpPr/>
          <p:nvPr/>
        </p:nvGrpSpPr>
        <p:grpSpPr>
          <a:xfrm>
            <a:off x="405787" y="445396"/>
            <a:ext cx="6791479" cy="1563102"/>
            <a:chOff x="-238916" y="-1312474"/>
            <a:chExt cx="13582959" cy="3126205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8344D15-497A-D013-8F47-2D38B8A51BFB}"/>
                </a:ext>
              </a:extLst>
            </p:cNvPr>
            <p:cNvSpPr/>
            <p:nvPr/>
          </p:nvSpPr>
          <p:spPr>
            <a:xfrm>
              <a:off x="0" y="0"/>
              <a:ext cx="13344043" cy="1813731"/>
            </a:xfrm>
            <a:custGeom>
              <a:avLst/>
              <a:gdLst/>
              <a:ahLst/>
              <a:cxnLst/>
              <a:rect l="l" t="t" r="r" b="b"/>
              <a:pathLst>
                <a:path w="13344043" h="1813731">
                  <a:moveTo>
                    <a:pt x="0" y="0"/>
                  </a:moveTo>
                  <a:lnTo>
                    <a:pt x="13344043" y="0"/>
                  </a:lnTo>
                  <a:lnTo>
                    <a:pt x="13344043" y="1813731"/>
                  </a:lnTo>
                  <a:lnTo>
                    <a:pt x="0" y="18137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D1607C56-663E-8F7C-0F1C-E3EE6DA2581F}"/>
                </a:ext>
              </a:extLst>
            </p:cNvPr>
            <p:cNvSpPr txBox="1"/>
            <p:nvPr/>
          </p:nvSpPr>
          <p:spPr>
            <a:xfrm>
              <a:off x="-238916" y="-1312474"/>
              <a:ext cx="13344043" cy="199470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5872"/>
                </a:lnSpc>
              </a:pPr>
              <a:r>
                <a:rPr lang="en-US" sz="4666" b="1" dirty="0">
                  <a:solidFill>
                    <a:srgbClr val="7068F4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Preprocessing Steps</a:t>
              </a:r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F084F37A-8CA1-6AA4-F347-4FD999D1B34A}"/>
              </a:ext>
            </a:extLst>
          </p:cNvPr>
          <p:cNvSpPr/>
          <p:nvPr/>
        </p:nvSpPr>
        <p:spPr>
          <a:xfrm>
            <a:off x="2279828" y="1384780"/>
            <a:ext cx="2850753" cy="473829"/>
          </a:xfrm>
          <a:custGeom>
            <a:avLst/>
            <a:gdLst/>
            <a:ahLst/>
            <a:cxnLst/>
            <a:rect l="l" t="t" r="r" b="b"/>
            <a:pathLst>
              <a:path w="5701507" h="947657">
                <a:moveTo>
                  <a:pt x="0" y="0"/>
                </a:moveTo>
                <a:lnTo>
                  <a:pt x="5701507" y="0"/>
                </a:lnTo>
                <a:lnTo>
                  <a:pt x="5701507" y="947657"/>
                </a:lnTo>
                <a:lnTo>
                  <a:pt x="0" y="94765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sz="1200" dirty="0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957F1049-10A0-3A88-12FC-FDB54BA32874}"/>
              </a:ext>
            </a:extLst>
          </p:cNvPr>
          <p:cNvSpPr/>
          <p:nvPr/>
        </p:nvSpPr>
        <p:spPr>
          <a:xfrm>
            <a:off x="860773" y="5474110"/>
            <a:ext cx="5243810" cy="354015"/>
          </a:xfrm>
          <a:custGeom>
            <a:avLst/>
            <a:gdLst/>
            <a:ahLst/>
            <a:cxnLst/>
            <a:rect l="l" t="t" r="r" b="b"/>
            <a:pathLst>
              <a:path w="10487620" h="708030">
                <a:moveTo>
                  <a:pt x="0" y="0"/>
                </a:moveTo>
                <a:lnTo>
                  <a:pt x="10487620" y="0"/>
                </a:lnTo>
                <a:lnTo>
                  <a:pt x="10487620" y="708030"/>
                </a:lnTo>
                <a:lnTo>
                  <a:pt x="0" y="70803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sz="1200"/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B873199E-CF0B-0949-6EFB-CDB5E0D76E70}"/>
              </a:ext>
            </a:extLst>
          </p:cNvPr>
          <p:cNvSpPr/>
          <p:nvPr/>
        </p:nvSpPr>
        <p:spPr>
          <a:xfrm>
            <a:off x="860773" y="6016923"/>
            <a:ext cx="5243810" cy="754065"/>
          </a:xfrm>
          <a:custGeom>
            <a:avLst/>
            <a:gdLst/>
            <a:ahLst/>
            <a:cxnLst/>
            <a:rect l="l" t="t" r="r" b="b"/>
            <a:pathLst>
              <a:path w="10487620" h="1508130">
                <a:moveTo>
                  <a:pt x="0" y="0"/>
                </a:moveTo>
                <a:lnTo>
                  <a:pt x="10487620" y="0"/>
                </a:lnTo>
                <a:lnTo>
                  <a:pt x="10487620" y="1508130"/>
                </a:lnTo>
                <a:lnTo>
                  <a:pt x="0" y="150813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sz="1200"/>
          </a:p>
        </p:txBody>
      </p:sp>
      <p:sp>
        <p:nvSpPr>
          <p:cNvPr id="36" name="TextBox 11">
            <a:extLst>
              <a:ext uri="{FF2B5EF4-FFF2-40B4-BE49-F238E27FC236}">
                <a16:creationId xmlns:a16="http://schemas.microsoft.com/office/drawing/2014/main" id="{8348F04C-5B18-8ED1-0060-7984BE9132F6}"/>
              </a:ext>
            </a:extLst>
          </p:cNvPr>
          <p:cNvSpPr txBox="1"/>
          <p:nvPr/>
        </p:nvSpPr>
        <p:spPr>
          <a:xfrm>
            <a:off x="398012" y="1271817"/>
            <a:ext cx="7185632" cy="52621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3371"/>
              </a:lnSpc>
              <a:spcBef>
                <a:spcPct val="0"/>
              </a:spcBef>
            </a:pPr>
            <a:r>
              <a:rPr lang="en-US" sz="2666" b="1" dirty="0">
                <a:solidFill>
                  <a:srgbClr val="8C52FF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Step 1: A) Visual Inspection on subject level </a:t>
            </a:r>
            <a:endParaRPr lang="en-US" sz="2666" b="1" dirty="0">
              <a:solidFill>
                <a:srgbClr val="8C52FF"/>
              </a:solidFill>
              <a:latin typeface="Times New Roman Condensed Bold"/>
              <a:sym typeface="Times New Roman Condensed Bold"/>
            </a:endParaRPr>
          </a:p>
        </p:txBody>
      </p:sp>
      <p:pic>
        <p:nvPicPr>
          <p:cNvPr id="2" name="Picture 1" descr="A screenshot of a graph&#10;&#10;AI-generated content may be incorrect.">
            <a:extLst>
              <a:ext uri="{FF2B5EF4-FFF2-40B4-BE49-F238E27FC236}">
                <a16:creationId xmlns:a16="http://schemas.microsoft.com/office/drawing/2014/main" id="{276A46A5-8820-D9B6-C18C-23D2753F6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854200"/>
            <a:ext cx="9906000" cy="472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8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ECB31-38D3-35AA-8842-2DA150EAD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4D72334B-AF35-6461-E347-1B79D1B615B1}"/>
              </a:ext>
            </a:extLst>
          </p:cNvPr>
          <p:cNvGrpSpPr/>
          <p:nvPr/>
        </p:nvGrpSpPr>
        <p:grpSpPr>
          <a:xfrm>
            <a:off x="525244" y="606868"/>
            <a:ext cx="6672021" cy="1401630"/>
            <a:chOff x="0" y="-989530"/>
            <a:chExt cx="13344043" cy="2803261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6EE5D64-6E6C-1CBE-185C-3F866D91D61F}"/>
                </a:ext>
              </a:extLst>
            </p:cNvPr>
            <p:cNvSpPr/>
            <p:nvPr/>
          </p:nvSpPr>
          <p:spPr>
            <a:xfrm>
              <a:off x="0" y="0"/>
              <a:ext cx="13344043" cy="1813731"/>
            </a:xfrm>
            <a:custGeom>
              <a:avLst/>
              <a:gdLst/>
              <a:ahLst/>
              <a:cxnLst/>
              <a:rect l="l" t="t" r="r" b="b"/>
              <a:pathLst>
                <a:path w="13344043" h="1813731">
                  <a:moveTo>
                    <a:pt x="0" y="0"/>
                  </a:moveTo>
                  <a:lnTo>
                    <a:pt x="13344043" y="0"/>
                  </a:lnTo>
                  <a:lnTo>
                    <a:pt x="13344043" y="1813731"/>
                  </a:lnTo>
                  <a:lnTo>
                    <a:pt x="0" y="18137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DB4CD417-6524-D244-461C-04E765008101}"/>
                </a:ext>
              </a:extLst>
            </p:cNvPr>
            <p:cNvSpPr txBox="1"/>
            <p:nvPr/>
          </p:nvSpPr>
          <p:spPr>
            <a:xfrm>
              <a:off x="0" y="-989530"/>
              <a:ext cx="13344043" cy="199470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5872"/>
                </a:lnSpc>
              </a:pPr>
              <a:r>
                <a:rPr lang="en-US" sz="4666" b="1" dirty="0">
                  <a:solidFill>
                    <a:srgbClr val="7068F4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Preprocessing Steps</a:t>
              </a:r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244F8F92-1782-E49B-6646-D09834A43E3B}"/>
              </a:ext>
            </a:extLst>
          </p:cNvPr>
          <p:cNvSpPr/>
          <p:nvPr/>
        </p:nvSpPr>
        <p:spPr>
          <a:xfrm>
            <a:off x="525244" y="1211082"/>
            <a:ext cx="2850753" cy="473829"/>
          </a:xfrm>
          <a:custGeom>
            <a:avLst/>
            <a:gdLst/>
            <a:ahLst/>
            <a:cxnLst/>
            <a:rect l="l" t="t" r="r" b="b"/>
            <a:pathLst>
              <a:path w="5701507" h="947657">
                <a:moveTo>
                  <a:pt x="0" y="0"/>
                </a:moveTo>
                <a:lnTo>
                  <a:pt x="5701507" y="0"/>
                </a:lnTo>
                <a:lnTo>
                  <a:pt x="5701507" y="947657"/>
                </a:lnTo>
                <a:lnTo>
                  <a:pt x="0" y="94765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sz="1200" dirty="0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A4306726-DF5D-88DB-D109-AB923D18EC43}"/>
              </a:ext>
            </a:extLst>
          </p:cNvPr>
          <p:cNvSpPr/>
          <p:nvPr/>
        </p:nvSpPr>
        <p:spPr>
          <a:xfrm>
            <a:off x="860773" y="5474110"/>
            <a:ext cx="5243810" cy="354015"/>
          </a:xfrm>
          <a:custGeom>
            <a:avLst/>
            <a:gdLst/>
            <a:ahLst/>
            <a:cxnLst/>
            <a:rect l="l" t="t" r="r" b="b"/>
            <a:pathLst>
              <a:path w="10487620" h="708030">
                <a:moveTo>
                  <a:pt x="0" y="0"/>
                </a:moveTo>
                <a:lnTo>
                  <a:pt x="10487620" y="0"/>
                </a:lnTo>
                <a:lnTo>
                  <a:pt x="10487620" y="708030"/>
                </a:lnTo>
                <a:lnTo>
                  <a:pt x="0" y="70803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sz="1200"/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A1BC93FE-A758-4F51-AA5A-2C8D9F270339}"/>
              </a:ext>
            </a:extLst>
          </p:cNvPr>
          <p:cNvSpPr/>
          <p:nvPr/>
        </p:nvSpPr>
        <p:spPr>
          <a:xfrm>
            <a:off x="860773" y="6016923"/>
            <a:ext cx="5243810" cy="754065"/>
          </a:xfrm>
          <a:custGeom>
            <a:avLst/>
            <a:gdLst/>
            <a:ahLst/>
            <a:cxnLst/>
            <a:rect l="l" t="t" r="r" b="b"/>
            <a:pathLst>
              <a:path w="10487620" h="1508130">
                <a:moveTo>
                  <a:pt x="0" y="0"/>
                </a:moveTo>
                <a:lnTo>
                  <a:pt x="10487620" y="0"/>
                </a:lnTo>
                <a:lnTo>
                  <a:pt x="10487620" y="1508130"/>
                </a:lnTo>
                <a:lnTo>
                  <a:pt x="0" y="150813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sz="1200"/>
          </a:p>
        </p:txBody>
      </p:sp>
      <p:sp>
        <p:nvSpPr>
          <p:cNvPr id="36" name="TextBox 11">
            <a:extLst>
              <a:ext uri="{FF2B5EF4-FFF2-40B4-BE49-F238E27FC236}">
                <a16:creationId xmlns:a16="http://schemas.microsoft.com/office/drawing/2014/main" id="{C61EEE2A-3B3E-D5AF-B690-66A5A77537B3}"/>
              </a:ext>
            </a:extLst>
          </p:cNvPr>
          <p:cNvSpPr txBox="1"/>
          <p:nvPr/>
        </p:nvSpPr>
        <p:spPr>
          <a:xfrm>
            <a:off x="528521" y="1362903"/>
            <a:ext cx="7185632" cy="52621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3371"/>
              </a:lnSpc>
              <a:spcBef>
                <a:spcPct val="0"/>
              </a:spcBef>
            </a:pPr>
            <a:r>
              <a:rPr lang="en-US" sz="2666" b="1" dirty="0">
                <a:solidFill>
                  <a:srgbClr val="8C52FF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Step 1: A) Visual Inspection on subject level </a:t>
            </a:r>
            <a:endParaRPr lang="en-US" sz="2666" b="1" dirty="0">
              <a:solidFill>
                <a:srgbClr val="8C52FF"/>
              </a:solidFill>
              <a:latin typeface="Times New Roman Condensed Bold"/>
              <a:sym typeface="Times New Roman Condensed Bold"/>
            </a:endParaRPr>
          </a:p>
        </p:txBody>
      </p:sp>
      <p:pic>
        <p:nvPicPr>
          <p:cNvPr id="6" name="Picture 5" descr="A table of white rectangular objects&#10;&#10;AI-generated content may be incorrect.">
            <a:extLst>
              <a:ext uri="{FF2B5EF4-FFF2-40B4-BE49-F238E27FC236}">
                <a16:creationId xmlns:a16="http://schemas.microsoft.com/office/drawing/2014/main" id="{BB22F19D-A60E-873B-2DDE-D3E4D9946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2008498"/>
            <a:ext cx="9550400" cy="446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3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270D4-07B0-5E5B-B2B5-CDEAA408E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4BE547FF-860D-7CCC-5D41-2DFA70EC4B42}"/>
              </a:ext>
            </a:extLst>
          </p:cNvPr>
          <p:cNvGrpSpPr/>
          <p:nvPr/>
        </p:nvGrpSpPr>
        <p:grpSpPr>
          <a:xfrm>
            <a:off x="508857" y="416990"/>
            <a:ext cx="6688409" cy="1591509"/>
            <a:chOff x="-32775" y="-1369287"/>
            <a:chExt cx="13376818" cy="318301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6022125-5668-EBE1-FC7B-5BD80D5D8F0D}"/>
                </a:ext>
              </a:extLst>
            </p:cNvPr>
            <p:cNvSpPr/>
            <p:nvPr/>
          </p:nvSpPr>
          <p:spPr>
            <a:xfrm>
              <a:off x="0" y="0"/>
              <a:ext cx="13344043" cy="1813731"/>
            </a:xfrm>
            <a:custGeom>
              <a:avLst/>
              <a:gdLst/>
              <a:ahLst/>
              <a:cxnLst/>
              <a:rect l="l" t="t" r="r" b="b"/>
              <a:pathLst>
                <a:path w="13344043" h="1813731">
                  <a:moveTo>
                    <a:pt x="0" y="0"/>
                  </a:moveTo>
                  <a:lnTo>
                    <a:pt x="13344043" y="0"/>
                  </a:lnTo>
                  <a:lnTo>
                    <a:pt x="13344043" y="1813731"/>
                  </a:lnTo>
                  <a:lnTo>
                    <a:pt x="0" y="18137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3466C8A7-780D-BCE1-E205-85CA6EF96A61}"/>
                </a:ext>
              </a:extLst>
            </p:cNvPr>
            <p:cNvSpPr txBox="1"/>
            <p:nvPr/>
          </p:nvSpPr>
          <p:spPr>
            <a:xfrm>
              <a:off x="-32775" y="-1369287"/>
              <a:ext cx="13344043" cy="199470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5872"/>
                </a:lnSpc>
              </a:pPr>
              <a:r>
                <a:rPr lang="en-US" sz="4666" b="1" dirty="0">
                  <a:solidFill>
                    <a:srgbClr val="7068F4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Preprocessing Steps</a:t>
              </a:r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FB59AC46-B78E-57F5-2A5A-54E8008E9EF2}"/>
              </a:ext>
            </a:extLst>
          </p:cNvPr>
          <p:cNvSpPr/>
          <p:nvPr/>
        </p:nvSpPr>
        <p:spPr>
          <a:xfrm>
            <a:off x="525244" y="1211082"/>
            <a:ext cx="2850753" cy="473829"/>
          </a:xfrm>
          <a:custGeom>
            <a:avLst/>
            <a:gdLst/>
            <a:ahLst/>
            <a:cxnLst/>
            <a:rect l="l" t="t" r="r" b="b"/>
            <a:pathLst>
              <a:path w="5701507" h="947657">
                <a:moveTo>
                  <a:pt x="0" y="0"/>
                </a:moveTo>
                <a:lnTo>
                  <a:pt x="5701507" y="0"/>
                </a:lnTo>
                <a:lnTo>
                  <a:pt x="5701507" y="947657"/>
                </a:lnTo>
                <a:lnTo>
                  <a:pt x="0" y="94765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sz="1200" dirty="0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66F94860-E22D-DEFB-B38C-1F0CE220DA88}"/>
              </a:ext>
            </a:extLst>
          </p:cNvPr>
          <p:cNvSpPr/>
          <p:nvPr/>
        </p:nvSpPr>
        <p:spPr>
          <a:xfrm>
            <a:off x="860773" y="5474110"/>
            <a:ext cx="5243810" cy="354015"/>
          </a:xfrm>
          <a:custGeom>
            <a:avLst/>
            <a:gdLst/>
            <a:ahLst/>
            <a:cxnLst/>
            <a:rect l="l" t="t" r="r" b="b"/>
            <a:pathLst>
              <a:path w="10487620" h="708030">
                <a:moveTo>
                  <a:pt x="0" y="0"/>
                </a:moveTo>
                <a:lnTo>
                  <a:pt x="10487620" y="0"/>
                </a:lnTo>
                <a:lnTo>
                  <a:pt x="10487620" y="708030"/>
                </a:lnTo>
                <a:lnTo>
                  <a:pt x="0" y="70803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sz="1200"/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7339A65C-DD17-CE0F-7013-2C37CA34125E}"/>
              </a:ext>
            </a:extLst>
          </p:cNvPr>
          <p:cNvSpPr/>
          <p:nvPr/>
        </p:nvSpPr>
        <p:spPr>
          <a:xfrm>
            <a:off x="860773" y="6016923"/>
            <a:ext cx="5243810" cy="754065"/>
          </a:xfrm>
          <a:custGeom>
            <a:avLst/>
            <a:gdLst/>
            <a:ahLst/>
            <a:cxnLst/>
            <a:rect l="l" t="t" r="r" b="b"/>
            <a:pathLst>
              <a:path w="10487620" h="1508130">
                <a:moveTo>
                  <a:pt x="0" y="0"/>
                </a:moveTo>
                <a:lnTo>
                  <a:pt x="10487620" y="0"/>
                </a:lnTo>
                <a:lnTo>
                  <a:pt x="10487620" y="1508130"/>
                </a:lnTo>
                <a:lnTo>
                  <a:pt x="0" y="150813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sz="1200"/>
          </a:p>
        </p:txBody>
      </p:sp>
      <p:sp>
        <p:nvSpPr>
          <p:cNvPr id="36" name="TextBox 11">
            <a:extLst>
              <a:ext uri="{FF2B5EF4-FFF2-40B4-BE49-F238E27FC236}">
                <a16:creationId xmlns:a16="http://schemas.microsoft.com/office/drawing/2014/main" id="{29A98E49-6257-1FB2-9B1C-796A1944F9C8}"/>
              </a:ext>
            </a:extLst>
          </p:cNvPr>
          <p:cNvSpPr txBox="1"/>
          <p:nvPr/>
        </p:nvSpPr>
        <p:spPr>
          <a:xfrm>
            <a:off x="525244" y="1236958"/>
            <a:ext cx="7185632" cy="52621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3371"/>
              </a:lnSpc>
              <a:spcBef>
                <a:spcPct val="0"/>
              </a:spcBef>
            </a:pPr>
            <a:r>
              <a:rPr lang="en-US" sz="2666" b="1" dirty="0">
                <a:solidFill>
                  <a:srgbClr val="8C52FF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Step 1: B) Visual Inspection on channel level </a:t>
            </a:r>
            <a:endParaRPr lang="en-US" sz="2666" b="1" dirty="0">
              <a:solidFill>
                <a:srgbClr val="8C52FF"/>
              </a:solidFill>
              <a:latin typeface="Times New Roman Condensed Bold"/>
              <a:sym typeface="Times New Roman Condensed Bold"/>
            </a:endParaRPr>
          </a:p>
        </p:txBody>
      </p:sp>
      <p:pic>
        <p:nvPicPr>
          <p:cNvPr id="2" name="Picture 1" descr="A group of black lines&#10;&#10;AI-generated content may be incorrect.">
            <a:extLst>
              <a:ext uri="{FF2B5EF4-FFF2-40B4-BE49-F238E27FC236}">
                <a16:creationId xmlns:a16="http://schemas.microsoft.com/office/drawing/2014/main" id="{B9627F35-6D20-A728-A279-018F58767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1873708"/>
            <a:ext cx="10694659" cy="475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8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AAE06-8900-AB29-5FFD-D310A616A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9CCBB824-3987-8648-2FBF-0F9AC280014D}"/>
              </a:ext>
            </a:extLst>
          </p:cNvPr>
          <p:cNvSpPr txBox="1"/>
          <p:nvPr/>
        </p:nvSpPr>
        <p:spPr>
          <a:xfrm>
            <a:off x="525244" y="551262"/>
            <a:ext cx="5972076" cy="70604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4195"/>
              </a:lnSpc>
            </a:pPr>
            <a:r>
              <a:rPr lang="en-US" sz="4666" b="1" dirty="0">
                <a:solidFill>
                  <a:srgbClr val="7068F4"/>
                </a:solidFill>
                <a:latin typeface="Times New Roman Bold"/>
                <a:cs typeface="Times New Roman Bold"/>
                <a:sym typeface="Times New Roman Bold"/>
              </a:rPr>
              <a:t>Preprocessing Steps</a:t>
            </a: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6ECBCA47-102E-FC27-F6DB-33FBC413CFC5}"/>
              </a:ext>
            </a:extLst>
          </p:cNvPr>
          <p:cNvSpPr/>
          <p:nvPr/>
        </p:nvSpPr>
        <p:spPr>
          <a:xfrm>
            <a:off x="1946467" y="2059582"/>
            <a:ext cx="3219067" cy="339085"/>
          </a:xfrm>
          <a:custGeom>
            <a:avLst/>
            <a:gdLst/>
            <a:ahLst/>
            <a:cxnLst/>
            <a:rect l="l" t="t" r="r" b="b"/>
            <a:pathLst>
              <a:path w="10487620" h="708030">
                <a:moveTo>
                  <a:pt x="0" y="0"/>
                </a:moveTo>
                <a:lnTo>
                  <a:pt x="10487620" y="0"/>
                </a:lnTo>
                <a:lnTo>
                  <a:pt x="10487620" y="708030"/>
                </a:lnTo>
                <a:lnTo>
                  <a:pt x="0" y="70803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cap="sq">
            <a:noFill/>
            <a:prstDash val="solid"/>
            <a:miter/>
          </a:ln>
        </p:spPr>
        <p:txBody>
          <a:bodyPr/>
          <a:lstStyle/>
          <a:p>
            <a:r>
              <a:rPr lang="en-US" sz="2400" b="1" dirty="0"/>
              <a:t>First Five Channels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62E005-857A-AEC2-1F8A-29A2BA267C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5" y="2585761"/>
            <a:ext cx="11938903" cy="3022991"/>
          </a:xfrm>
          <a:prstGeom prst="rect">
            <a:avLst/>
          </a:prstGeom>
        </p:spPr>
      </p:pic>
      <p:sp>
        <p:nvSpPr>
          <p:cNvPr id="3" name="TextBox 11">
            <a:extLst>
              <a:ext uri="{FF2B5EF4-FFF2-40B4-BE49-F238E27FC236}">
                <a16:creationId xmlns:a16="http://schemas.microsoft.com/office/drawing/2014/main" id="{431C1BB0-F924-0D28-5B61-14704A27B08B}"/>
              </a:ext>
            </a:extLst>
          </p:cNvPr>
          <p:cNvSpPr txBox="1"/>
          <p:nvPr/>
        </p:nvSpPr>
        <p:spPr>
          <a:xfrm>
            <a:off x="525244" y="1236958"/>
            <a:ext cx="7185632" cy="52621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3371"/>
              </a:lnSpc>
              <a:spcBef>
                <a:spcPct val="0"/>
              </a:spcBef>
            </a:pPr>
            <a:r>
              <a:rPr lang="en-US" sz="2666" b="1" dirty="0">
                <a:solidFill>
                  <a:srgbClr val="8C52FF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Step 1: C) Focus on specific channels for clarification</a:t>
            </a:r>
            <a:endParaRPr lang="en-US" sz="2666" b="1" dirty="0">
              <a:solidFill>
                <a:srgbClr val="8C52FF"/>
              </a:solidFill>
              <a:latin typeface="Times New Roman Condensed Bold"/>
              <a:sym typeface="Times New Roman Condensed Bold"/>
            </a:endParaRP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36284B21-B77F-B151-22B2-E5434DEC4467}"/>
              </a:ext>
            </a:extLst>
          </p:cNvPr>
          <p:cNvSpPr/>
          <p:nvPr/>
        </p:nvSpPr>
        <p:spPr>
          <a:xfrm>
            <a:off x="8280400" y="2013901"/>
            <a:ext cx="3219067" cy="339085"/>
          </a:xfrm>
          <a:custGeom>
            <a:avLst/>
            <a:gdLst/>
            <a:ahLst/>
            <a:cxnLst/>
            <a:rect l="l" t="t" r="r" b="b"/>
            <a:pathLst>
              <a:path w="10487620" h="708030">
                <a:moveTo>
                  <a:pt x="0" y="0"/>
                </a:moveTo>
                <a:lnTo>
                  <a:pt x="10487620" y="0"/>
                </a:lnTo>
                <a:lnTo>
                  <a:pt x="10487620" y="708030"/>
                </a:lnTo>
                <a:lnTo>
                  <a:pt x="0" y="70803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cap="sq">
            <a:noFill/>
            <a:prstDash val="solid"/>
            <a:miter/>
          </a:ln>
        </p:spPr>
        <p:txBody>
          <a:bodyPr/>
          <a:lstStyle/>
          <a:p>
            <a:r>
              <a:rPr lang="en-US" sz="2400" b="1" dirty="0"/>
              <a:t>Optode Mapping</a:t>
            </a:r>
          </a:p>
        </p:txBody>
      </p:sp>
    </p:spTree>
    <p:extLst>
      <p:ext uri="{BB962C8B-B14F-4D97-AF65-F5344CB8AC3E}">
        <p14:creationId xmlns:p14="http://schemas.microsoft.com/office/powerpoint/2010/main" val="84985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F5FAA-A6F4-93C3-3FE0-D24DE136C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16D45B3C-6E3F-15CB-A0DD-E64FA8F8F945}"/>
              </a:ext>
            </a:extLst>
          </p:cNvPr>
          <p:cNvGrpSpPr/>
          <p:nvPr/>
        </p:nvGrpSpPr>
        <p:grpSpPr>
          <a:xfrm>
            <a:off x="558800" y="589105"/>
            <a:ext cx="6672021" cy="1477299"/>
            <a:chOff x="0" y="-1140868"/>
            <a:chExt cx="13344043" cy="295459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3E2014F-BF20-8854-BD6E-909304996923}"/>
                </a:ext>
              </a:extLst>
            </p:cNvPr>
            <p:cNvSpPr/>
            <p:nvPr/>
          </p:nvSpPr>
          <p:spPr>
            <a:xfrm>
              <a:off x="0" y="0"/>
              <a:ext cx="13344043" cy="1813731"/>
            </a:xfrm>
            <a:custGeom>
              <a:avLst/>
              <a:gdLst/>
              <a:ahLst/>
              <a:cxnLst/>
              <a:rect l="l" t="t" r="r" b="b"/>
              <a:pathLst>
                <a:path w="13344043" h="1813731">
                  <a:moveTo>
                    <a:pt x="0" y="0"/>
                  </a:moveTo>
                  <a:lnTo>
                    <a:pt x="13344043" y="0"/>
                  </a:lnTo>
                  <a:lnTo>
                    <a:pt x="13344043" y="1813731"/>
                  </a:lnTo>
                  <a:lnTo>
                    <a:pt x="0" y="18137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0B82E87C-4F18-8718-F99B-8A8C6EF5C548}"/>
                </a:ext>
              </a:extLst>
            </p:cNvPr>
            <p:cNvSpPr txBox="1"/>
            <p:nvPr/>
          </p:nvSpPr>
          <p:spPr>
            <a:xfrm>
              <a:off x="0" y="-1140868"/>
              <a:ext cx="13344043" cy="199470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5872"/>
                </a:lnSpc>
              </a:pPr>
              <a:r>
                <a:rPr lang="en-US" sz="4666" b="1" dirty="0">
                  <a:solidFill>
                    <a:srgbClr val="7068F4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Preprocessing Steps</a:t>
              </a:r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A3469DA5-2CE2-D0AE-2F75-4C95121B15A7}"/>
              </a:ext>
            </a:extLst>
          </p:cNvPr>
          <p:cNvSpPr/>
          <p:nvPr/>
        </p:nvSpPr>
        <p:spPr>
          <a:xfrm>
            <a:off x="670232" y="819475"/>
            <a:ext cx="2850753" cy="473829"/>
          </a:xfrm>
          <a:custGeom>
            <a:avLst/>
            <a:gdLst/>
            <a:ahLst/>
            <a:cxnLst/>
            <a:rect l="l" t="t" r="r" b="b"/>
            <a:pathLst>
              <a:path w="5701507" h="947657">
                <a:moveTo>
                  <a:pt x="0" y="0"/>
                </a:moveTo>
                <a:lnTo>
                  <a:pt x="5701507" y="0"/>
                </a:lnTo>
                <a:lnTo>
                  <a:pt x="5701507" y="947657"/>
                </a:lnTo>
                <a:lnTo>
                  <a:pt x="0" y="94765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sz="1200" dirty="0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2229EC64-7887-AE34-3046-843C99E077C4}"/>
              </a:ext>
            </a:extLst>
          </p:cNvPr>
          <p:cNvSpPr/>
          <p:nvPr/>
        </p:nvSpPr>
        <p:spPr>
          <a:xfrm>
            <a:off x="860773" y="5474110"/>
            <a:ext cx="5243810" cy="354015"/>
          </a:xfrm>
          <a:custGeom>
            <a:avLst/>
            <a:gdLst/>
            <a:ahLst/>
            <a:cxnLst/>
            <a:rect l="l" t="t" r="r" b="b"/>
            <a:pathLst>
              <a:path w="10487620" h="708030">
                <a:moveTo>
                  <a:pt x="0" y="0"/>
                </a:moveTo>
                <a:lnTo>
                  <a:pt x="10487620" y="0"/>
                </a:lnTo>
                <a:lnTo>
                  <a:pt x="10487620" y="708030"/>
                </a:lnTo>
                <a:lnTo>
                  <a:pt x="0" y="70803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sz="1200"/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B3154F9C-6197-0816-1C7B-BA9EE4EEA913}"/>
              </a:ext>
            </a:extLst>
          </p:cNvPr>
          <p:cNvSpPr/>
          <p:nvPr/>
        </p:nvSpPr>
        <p:spPr>
          <a:xfrm>
            <a:off x="860773" y="6016923"/>
            <a:ext cx="5243810" cy="754065"/>
          </a:xfrm>
          <a:custGeom>
            <a:avLst/>
            <a:gdLst/>
            <a:ahLst/>
            <a:cxnLst/>
            <a:rect l="l" t="t" r="r" b="b"/>
            <a:pathLst>
              <a:path w="10487620" h="1508130">
                <a:moveTo>
                  <a:pt x="0" y="0"/>
                </a:moveTo>
                <a:lnTo>
                  <a:pt x="10487620" y="0"/>
                </a:lnTo>
                <a:lnTo>
                  <a:pt x="10487620" y="1508130"/>
                </a:lnTo>
                <a:lnTo>
                  <a:pt x="0" y="150813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sz="1200"/>
          </a:p>
        </p:txBody>
      </p:sp>
      <p:sp>
        <p:nvSpPr>
          <p:cNvPr id="36" name="TextBox 11">
            <a:extLst>
              <a:ext uri="{FF2B5EF4-FFF2-40B4-BE49-F238E27FC236}">
                <a16:creationId xmlns:a16="http://schemas.microsoft.com/office/drawing/2014/main" id="{2DCEF4EC-D044-38E3-D5D5-FD48F0E44938}"/>
              </a:ext>
            </a:extLst>
          </p:cNvPr>
          <p:cNvSpPr txBox="1"/>
          <p:nvPr/>
        </p:nvSpPr>
        <p:spPr>
          <a:xfrm>
            <a:off x="670232" y="1572769"/>
            <a:ext cx="7185632" cy="52621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3371"/>
              </a:lnSpc>
              <a:spcBef>
                <a:spcPct val="0"/>
              </a:spcBef>
            </a:pPr>
            <a:r>
              <a:rPr lang="en-US" sz="2666" b="1" dirty="0">
                <a:solidFill>
                  <a:srgbClr val="8C52FF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Step 2: </a:t>
            </a:r>
            <a:r>
              <a:rPr lang="en-US" sz="2666" b="1" dirty="0">
                <a:solidFill>
                  <a:srgbClr val="8C52FF"/>
                </a:solidFill>
                <a:latin typeface="Times New Roman Condensed Bold"/>
              </a:rPr>
              <a:t>Convert to optical density &amp; visualize again</a:t>
            </a:r>
            <a:endParaRPr lang="en-US" sz="2666" b="1" dirty="0">
              <a:solidFill>
                <a:srgbClr val="8C52FF"/>
              </a:solidFill>
              <a:latin typeface="Times New Roman Condensed Bold"/>
              <a:sym typeface="Times New Roman Condensed 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583E8A-F2AB-D4B7-6E2F-6B0806481C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510"/>
          <a:stretch/>
        </p:blipFill>
        <p:spPr>
          <a:xfrm>
            <a:off x="4826000" y="3086974"/>
            <a:ext cx="7185632" cy="28656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5EBBEB-AFF8-B9F8-F309-1C2145AC16E2}"/>
              </a:ext>
            </a:extLst>
          </p:cNvPr>
          <p:cNvSpPr txBox="1"/>
          <p:nvPr/>
        </p:nvSpPr>
        <p:spPr>
          <a:xfrm>
            <a:off x="406400" y="2963574"/>
            <a:ext cx="4318000" cy="416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8">
              <a:lnSpc>
                <a:spcPct val="115000"/>
              </a:lnSpc>
              <a:spcAft>
                <a:spcPts val="533"/>
              </a:spcAft>
            </a:pPr>
            <a:r>
              <a:rPr lang="en-US" sz="2000" dirty="0">
                <a:solidFill>
                  <a:srgbClr val="272525"/>
                </a:solidFill>
                <a:latin typeface="Times New Roman Condensed"/>
              </a:rPr>
              <a:t>&gt;&gt; </a:t>
            </a:r>
            <a:r>
              <a:rPr lang="en-US" sz="2000" dirty="0" err="1">
                <a:solidFill>
                  <a:srgbClr val="272525"/>
                </a:solidFill>
                <a:latin typeface="Times New Roman Condensed"/>
              </a:rPr>
              <a:t>dod</a:t>
            </a:r>
            <a:r>
              <a:rPr lang="en-US" sz="2000" dirty="0">
                <a:solidFill>
                  <a:srgbClr val="272525"/>
                </a:solidFill>
                <a:latin typeface="Times New Roman Condensed"/>
              </a:rPr>
              <a:t> = hmrIntensity2OD(d);  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5039B6ED-E1F2-FE64-6AA3-A71FC3F24E8D}"/>
              </a:ext>
            </a:extLst>
          </p:cNvPr>
          <p:cNvSpPr txBox="1"/>
          <p:nvPr/>
        </p:nvSpPr>
        <p:spPr>
          <a:xfrm>
            <a:off x="762000" y="2335035"/>
            <a:ext cx="2966733" cy="43974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3176"/>
              </a:lnSpc>
              <a:spcBef>
                <a:spcPct val="0"/>
              </a:spcBef>
            </a:pPr>
            <a:r>
              <a:rPr lang="en-US" sz="2000" b="1" i="1" dirty="0">
                <a:solidFill>
                  <a:srgbClr val="272525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Command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0DAFD464-05A6-DA5B-008E-898868D56473}"/>
              </a:ext>
            </a:extLst>
          </p:cNvPr>
          <p:cNvSpPr txBox="1"/>
          <p:nvPr/>
        </p:nvSpPr>
        <p:spPr>
          <a:xfrm>
            <a:off x="6098028" y="2373110"/>
            <a:ext cx="5243810" cy="43974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3176"/>
              </a:lnSpc>
              <a:spcBef>
                <a:spcPct val="0"/>
              </a:spcBef>
            </a:pPr>
            <a:r>
              <a:rPr lang="en-US" sz="2000" b="1" i="1" dirty="0">
                <a:solidFill>
                  <a:srgbClr val="272525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384069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899902" y="1051306"/>
            <a:ext cx="8720893" cy="2986986"/>
            <a:chOff x="-3883943" y="0"/>
            <a:chExt cx="17441788" cy="597397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557845" cy="3280046"/>
            </a:xfrm>
            <a:custGeom>
              <a:avLst/>
              <a:gdLst/>
              <a:ahLst/>
              <a:cxnLst/>
              <a:rect l="l" t="t" r="r" b="b"/>
              <a:pathLst>
                <a:path w="13557845" h="3280046">
                  <a:moveTo>
                    <a:pt x="0" y="0"/>
                  </a:moveTo>
                  <a:lnTo>
                    <a:pt x="13557845" y="0"/>
                  </a:lnTo>
                  <a:lnTo>
                    <a:pt x="13557845" y="3280046"/>
                  </a:lnTo>
                  <a:lnTo>
                    <a:pt x="0" y="32800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3883943" y="2522474"/>
              <a:ext cx="17006392" cy="34514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850"/>
                </a:lnSpc>
              </a:pPr>
              <a:r>
                <a:rPr lang="en-US" sz="3200" b="1" dirty="0">
                  <a:solidFill>
                    <a:srgbClr val="7068F4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Common Correction Techniques:</a:t>
              </a:r>
            </a:p>
          </p:txBody>
        </p:sp>
      </p:grpSp>
      <p:sp>
        <p:nvSpPr>
          <p:cNvPr id="6" name="Freeform 6" descr="preencoded.png"/>
          <p:cNvSpPr/>
          <p:nvPr/>
        </p:nvSpPr>
        <p:spPr>
          <a:xfrm>
            <a:off x="1715790" y="3041848"/>
            <a:ext cx="361057" cy="361057"/>
          </a:xfrm>
          <a:custGeom>
            <a:avLst/>
            <a:gdLst/>
            <a:ahLst/>
            <a:cxnLst/>
            <a:rect l="l" t="t" r="r" b="b"/>
            <a:pathLst>
              <a:path w="541585" h="541585">
                <a:moveTo>
                  <a:pt x="0" y="0"/>
                </a:moveTo>
                <a:lnTo>
                  <a:pt x="541585" y="0"/>
                </a:lnTo>
                <a:lnTo>
                  <a:pt x="541585" y="541586"/>
                </a:lnTo>
                <a:lnTo>
                  <a:pt x="0" y="5415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7" name="Group 7"/>
          <p:cNvGrpSpPr/>
          <p:nvPr/>
        </p:nvGrpSpPr>
        <p:grpSpPr>
          <a:xfrm>
            <a:off x="631925" y="3583384"/>
            <a:ext cx="2528887" cy="473829"/>
            <a:chOff x="0" y="0"/>
            <a:chExt cx="5057775" cy="94765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57775" cy="947657"/>
            </a:xfrm>
            <a:custGeom>
              <a:avLst/>
              <a:gdLst/>
              <a:ahLst/>
              <a:cxnLst/>
              <a:rect l="l" t="t" r="r" b="b"/>
              <a:pathLst>
                <a:path w="5057775" h="947657">
                  <a:moveTo>
                    <a:pt x="0" y="0"/>
                  </a:moveTo>
                  <a:lnTo>
                    <a:pt x="5057775" y="0"/>
                  </a:lnTo>
                  <a:lnTo>
                    <a:pt x="5057775" y="947657"/>
                  </a:lnTo>
                  <a:lnTo>
                    <a:pt x="0" y="9476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04775"/>
              <a:ext cx="5057775" cy="10524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3371"/>
                </a:lnSpc>
                <a:spcBef>
                  <a:spcPct val="0"/>
                </a:spcBef>
              </a:pPr>
              <a:r>
                <a:rPr lang="en-US" sz="2666" b="1" dirty="0">
                  <a:solidFill>
                    <a:srgbClr val="8C52FF"/>
                  </a:solidFill>
                  <a:latin typeface="Times New Roman Condensed Bold"/>
                  <a:ea typeface="Times New Roman Condensed Bold"/>
                  <a:cs typeface="Times New Roman Condensed Bold"/>
                  <a:sym typeface="Times New Roman Condensed Bold"/>
                </a:rPr>
                <a:t>Wavelet Filtering</a:t>
              </a:r>
            </a:p>
          </p:txBody>
        </p:sp>
      </p:grpSp>
      <p:sp>
        <p:nvSpPr>
          <p:cNvPr id="10" name="Freeform 10" descr="preencoded.png"/>
          <p:cNvSpPr/>
          <p:nvPr/>
        </p:nvSpPr>
        <p:spPr>
          <a:xfrm>
            <a:off x="7096644" y="3041848"/>
            <a:ext cx="361057" cy="361057"/>
          </a:xfrm>
          <a:custGeom>
            <a:avLst/>
            <a:gdLst/>
            <a:ahLst/>
            <a:cxnLst/>
            <a:rect l="l" t="t" r="r" b="b"/>
            <a:pathLst>
              <a:path w="541585" h="541585">
                <a:moveTo>
                  <a:pt x="0" y="0"/>
                </a:moveTo>
                <a:lnTo>
                  <a:pt x="541585" y="0"/>
                </a:lnTo>
                <a:lnTo>
                  <a:pt x="541585" y="541586"/>
                </a:lnTo>
                <a:lnTo>
                  <a:pt x="0" y="5415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1200" dirty="0"/>
          </a:p>
        </p:txBody>
      </p:sp>
      <p:grpSp>
        <p:nvGrpSpPr>
          <p:cNvPr id="11" name="Group 11"/>
          <p:cNvGrpSpPr/>
          <p:nvPr/>
        </p:nvGrpSpPr>
        <p:grpSpPr>
          <a:xfrm>
            <a:off x="6568640" y="3469101"/>
            <a:ext cx="2564347" cy="2493824"/>
            <a:chOff x="-70720" y="-2338190"/>
            <a:chExt cx="5128693" cy="498764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57973" cy="2649457"/>
            </a:xfrm>
            <a:custGeom>
              <a:avLst/>
              <a:gdLst/>
              <a:ahLst/>
              <a:cxnLst/>
              <a:rect l="l" t="t" r="r" b="b"/>
              <a:pathLst>
                <a:path w="5057973" h="2649457">
                  <a:moveTo>
                    <a:pt x="0" y="0"/>
                  </a:moveTo>
                  <a:lnTo>
                    <a:pt x="5057973" y="0"/>
                  </a:lnTo>
                  <a:lnTo>
                    <a:pt x="5057973" y="2649457"/>
                  </a:lnTo>
                  <a:lnTo>
                    <a:pt x="0" y="26494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70720" y="-2338190"/>
              <a:ext cx="5057973" cy="27542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3371"/>
                </a:lnSpc>
                <a:spcBef>
                  <a:spcPct val="0"/>
                </a:spcBef>
              </a:pPr>
              <a:r>
                <a:rPr lang="en-US" sz="2666" b="1" dirty="0">
                  <a:solidFill>
                    <a:srgbClr val="8C52FF"/>
                  </a:solidFill>
                  <a:latin typeface="Times New Roman Condensed Bold"/>
                  <a:ea typeface="Times New Roman Condensed Bold"/>
                  <a:cs typeface="Times New Roman Condensed Bold"/>
                  <a:sym typeface="Times New Roman Condensed Bold"/>
                </a:rPr>
                <a:t>Principal Component Analysis (PCA)</a:t>
              </a:r>
            </a:p>
          </p:txBody>
        </p:sp>
      </p:grpSp>
      <p:sp>
        <p:nvSpPr>
          <p:cNvPr id="14" name="Freeform 14" descr="preencoded.png"/>
          <p:cNvSpPr/>
          <p:nvPr/>
        </p:nvSpPr>
        <p:spPr>
          <a:xfrm>
            <a:off x="4028194" y="3093344"/>
            <a:ext cx="361057" cy="361057"/>
          </a:xfrm>
          <a:custGeom>
            <a:avLst/>
            <a:gdLst/>
            <a:ahLst/>
            <a:cxnLst/>
            <a:rect l="l" t="t" r="r" b="b"/>
            <a:pathLst>
              <a:path w="541585" h="541585">
                <a:moveTo>
                  <a:pt x="0" y="0"/>
                </a:moveTo>
                <a:lnTo>
                  <a:pt x="541585" y="0"/>
                </a:lnTo>
                <a:lnTo>
                  <a:pt x="541585" y="541586"/>
                </a:lnTo>
                <a:lnTo>
                  <a:pt x="0" y="5415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15" name="Group 15"/>
          <p:cNvGrpSpPr/>
          <p:nvPr/>
        </p:nvGrpSpPr>
        <p:grpSpPr>
          <a:xfrm>
            <a:off x="3352800" y="3516412"/>
            <a:ext cx="5407521" cy="540801"/>
            <a:chOff x="-5757068" y="-133945"/>
            <a:chExt cx="10815041" cy="108160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57973" cy="947657"/>
            </a:xfrm>
            <a:custGeom>
              <a:avLst/>
              <a:gdLst/>
              <a:ahLst/>
              <a:cxnLst/>
              <a:rect l="l" t="t" r="r" b="b"/>
              <a:pathLst>
                <a:path w="5057973" h="947657">
                  <a:moveTo>
                    <a:pt x="0" y="0"/>
                  </a:moveTo>
                  <a:lnTo>
                    <a:pt x="5057973" y="0"/>
                  </a:lnTo>
                  <a:lnTo>
                    <a:pt x="5057973" y="947657"/>
                  </a:lnTo>
                  <a:lnTo>
                    <a:pt x="0" y="9476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-5757068" y="-133945"/>
              <a:ext cx="5057973" cy="10524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3371"/>
                </a:lnSpc>
                <a:spcBef>
                  <a:spcPct val="0"/>
                </a:spcBef>
              </a:pPr>
              <a:r>
                <a:rPr lang="en-US" sz="2666" b="1" dirty="0">
                  <a:solidFill>
                    <a:srgbClr val="8C52FF"/>
                  </a:solidFill>
                  <a:latin typeface="Times New Roman Condensed Bold"/>
                  <a:ea typeface="Times New Roman Condensed Bold"/>
                  <a:cs typeface="Times New Roman Condensed Bold"/>
                  <a:sym typeface="Times New Roman Condensed Bold"/>
                </a:rPr>
                <a:t>Spline Interpolation</a:t>
              </a:r>
            </a:p>
          </p:txBody>
        </p:sp>
      </p:grpSp>
      <p:sp>
        <p:nvSpPr>
          <p:cNvPr id="18" name="Freeform 18" descr="preencoded.png"/>
          <p:cNvSpPr/>
          <p:nvPr/>
        </p:nvSpPr>
        <p:spPr>
          <a:xfrm>
            <a:off x="10115054" y="3041848"/>
            <a:ext cx="361057" cy="361057"/>
          </a:xfrm>
          <a:custGeom>
            <a:avLst/>
            <a:gdLst/>
            <a:ahLst/>
            <a:cxnLst/>
            <a:rect l="l" t="t" r="r" b="b"/>
            <a:pathLst>
              <a:path w="541585" h="541585">
                <a:moveTo>
                  <a:pt x="0" y="0"/>
                </a:moveTo>
                <a:lnTo>
                  <a:pt x="541585" y="0"/>
                </a:lnTo>
                <a:lnTo>
                  <a:pt x="541585" y="541586"/>
                </a:lnTo>
                <a:lnTo>
                  <a:pt x="0" y="5415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19" name="Group 19"/>
          <p:cNvGrpSpPr/>
          <p:nvPr/>
        </p:nvGrpSpPr>
        <p:grpSpPr>
          <a:xfrm>
            <a:off x="9403097" y="3607118"/>
            <a:ext cx="2528987" cy="473829"/>
            <a:chOff x="0" y="0"/>
            <a:chExt cx="5057973" cy="94765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057973" cy="947657"/>
            </a:xfrm>
            <a:custGeom>
              <a:avLst/>
              <a:gdLst/>
              <a:ahLst/>
              <a:cxnLst/>
              <a:rect l="l" t="t" r="r" b="b"/>
              <a:pathLst>
                <a:path w="5057973" h="947657">
                  <a:moveTo>
                    <a:pt x="0" y="0"/>
                  </a:moveTo>
                  <a:lnTo>
                    <a:pt x="5057973" y="0"/>
                  </a:lnTo>
                  <a:lnTo>
                    <a:pt x="5057973" y="947657"/>
                  </a:lnTo>
                  <a:lnTo>
                    <a:pt x="0" y="9476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04775"/>
              <a:ext cx="5057973" cy="10524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3371"/>
                </a:lnSpc>
                <a:spcBef>
                  <a:spcPct val="0"/>
                </a:spcBef>
              </a:pPr>
              <a:r>
                <a:rPr lang="en-US" sz="2666" b="1">
                  <a:solidFill>
                    <a:srgbClr val="8C52FF"/>
                  </a:solidFill>
                  <a:latin typeface="Times New Roman Condensed Bold"/>
                  <a:ea typeface="Times New Roman Condensed Bold"/>
                  <a:cs typeface="Times New Roman Condensed Bold"/>
                  <a:sym typeface="Times New Roman Condensed Bold"/>
                </a:rPr>
                <a:t>Kalman Filtering</a:t>
              </a:r>
            </a:p>
          </p:txBody>
        </p:sp>
      </p:grpSp>
      <p:sp>
        <p:nvSpPr>
          <p:cNvPr id="22" name="TextBox 11">
            <a:extLst>
              <a:ext uri="{FF2B5EF4-FFF2-40B4-BE49-F238E27FC236}">
                <a16:creationId xmlns:a16="http://schemas.microsoft.com/office/drawing/2014/main" id="{C7CCD7D1-E49A-99F9-73BF-2B2D2758E687}"/>
              </a:ext>
            </a:extLst>
          </p:cNvPr>
          <p:cNvSpPr txBox="1"/>
          <p:nvPr/>
        </p:nvSpPr>
        <p:spPr>
          <a:xfrm>
            <a:off x="607343" y="1413950"/>
            <a:ext cx="7185632" cy="52621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3371"/>
              </a:lnSpc>
              <a:spcBef>
                <a:spcPct val="0"/>
              </a:spcBef>
            </a:pPr>
            <a:r>
              <a:rPr lang="en-US" sz="2666" b="1" dirty="0">
                <a:solidFill>
                  <a:srgbClr val="8C52FF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Step 3: Motion Correction </a:t>
            </a:r>
            <a:endParaRPr lang="en-US" sz="2666" b="1" dirty="0">
              <a:solidFill>
                <a:srgbClr val="8C52FF"/>
              </a:solidFill>
              <a:latin typeface="Times New Roman Condensed Bold"/>
              <a:sym typeface="Times New Roman Condensed Bold"/>
            </a:endParaRP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D07E0B6D-F613-EE6C-92C7-D430C4355689}"/>
              </a:ext>
            </a:extLst>
          </p:cNvPr>
          <p:cNvSpPr txBox="1"/>
          <p:nvPr/>
        </p:nvSpPr>
        <p:spPr>
          <a:xfrm>
            <a:off x="424622" y="549094"/>
            <a:ext cx="6672021" cy="99735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5872"/>
              </a:lnSpc>
            </a:pPr>
            <a:r>
              <a:rPr lang="en-US" sz="4666" b="1" dirty="0">
                <a:solidFill>
                  <a:srgbClr val="7068F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Preprocessing Steps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631924" y="794674"/>
            <a:ext cx="7784141" cy="906865"/>
            <a:chOff x="0" y="0"/>
            <a:chExt cx="15568281" cy="181373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568281" cy="1813731"/>
            </a:xfrm>
            <a:custGeom>
              <a:avLst/>
              <a:gdLst/>
              <a:ahLst/>
              <a:cxnLst/>
              <a:rect l="l" t="t" r="r" b="b"/>
              <a:pathLst>
                <a:path w="15568281" h="1813731">
                  <a:moveTo>
                    <a:pt x="0" y="0"/>
                  </a:moveTo>
                  <a:lnTo>
                    <a:pt x="15568281" y="0"/>
                  </a:lnTo>
                  <a:lnTo>
                    <a:pt x="15568281" y="1813731"/>
                  </a:lnTo>
                  <a:lnTo>
                    <a:pt x="0" y="18137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80975"/>
              <a:ext cx="15568281" cy="199470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5872"/>
                </a:lnSpc>
              </a:pPr>
              <a:r>
                <a:rPr lang="en-US" sz="4666" b="1">
                  <a:solidFill>
                    <a:srgbClr val="7068F4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Wavelet Transform Overview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31924" y="1953417"/>
            <a:ext cx="6356152" cy="354015"/>
            <a:chOff x="0" y="0"/>
            <a:chExt cx="12712303" cy="70803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12303" cy="708030"/>
            </a:xfrm>
            <a:custGeom>
              <a:avLst/>
              <a:gdLst/>
              <a:ahLst/>
              <a:cxnLst/>
              <a:rect l="l" t="t" r="r" b="b"/>
              <a:pathLst>
                <a:path w="12712303" h="708030">
                  <a:moveTo>
                    <a:pt x="0" y="0"/>
                  </a:moveTo>
                  <a:lnTo>
                    <a:pt x="12712303" y="0"/>
                  </a:lnTo>
                  <a:lnTo>
                    <a:pt x="12712303" y="708030"/>
                  </a:lnTo>
                  <a:lnTo>
                    <a:pt x="0" y="70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71450"/>
              <a:ext cx="12712303" cy="87948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04815" indent="-304815">
                <a:lnSpc>
                  <a:spcPts val="3176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272525"/>
                  </a:solidFill>
                  <a:latin typeface="Times New Roman Condensed"/>
                  <a:ea typeface="Times New Roman Condensed"/>
                  <a:cs typeface="Times New Roman Condensed"/>
                  <a:sym typeface="Times New Roman Condensed"/>
                </a:rPr>
                <a:t>Starts with a mother wavelet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31924" y="2354131"/>
            <a:ext cx="6356152" cy="354015"/>
            <a:chOff x="0" y="0"/>
            <a:chExt cx="12712303" cy="70803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712303" cy="708030"/>
            </a:xfrm>
            <a:custGeom>
              <a:avLst/>
              <a:gdLst/>
              <a:ahLst/>
              <a:cxnLst/>
              <a:rect l="l" t="t" r="r" b="b"/>
              <a:pathLst>
                <a:path w="12712303" h="708030">
                  <a:moveTo>
                    <a:pt x="0" y="0"/>
                  </a:moveTo>
                  <a:lnTo>
                    <a:pt x="12712303" y="0"/>
                  </a:lnTo>
                  <a:lnTo>
                    <a:pt x="12712303" y="708030"/>
                  </a:lnTo>
                  <a:lnTo>
                    <a:pt x="0" y="70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71450"/>
              <a:ext cx="12712303" cy="87948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04815" indent="-304815">
                <a:lnSpc>
                  <a:spcPts val="3176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272525"/>
                  </a:solidFill>
                  <a:latin typeface="Times New Roman Condensed"/>
                  <a:ea typeface="Times New Roman Condensed"/>
                  <a:cs typeface="Times New Roman Condensed"/>
                  <a:sym typeface="Times New Roman Condensed"/>
                </a:rPr>
                <a:t>Generates daughter wavelets via scaling &amp; translation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31924" y="2752597"/>
            <a:ext cx="6356152" cy="354015"/>
            <a:chOff x="0" y="0"/>
            <a:chExt cx="12712303" cy="70803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712303" cy="708030"/>
            </a:xfrm>
            <a:custGeom>
              <a:avLst/>
              <a:gdLst/>
              <a:ahLst/>
              <a:cxnLst/>
              <a:rect l="l" t="t" r="r" b="b"/>
              <a:pathLst>
                <a:path w="12712303" h="708030">
                  <a:moveTo>
                    <a:pt x="0" y="0"/>
                  </a:moveTo>
                  <a:lnTo>
                    <a:pt x="12712303" y="0"/>
                  </a:lnTo>
                  <a:lnTo>
                    <a:pt x="12712303" y="708030"/>
                  </a:lnTo>
                  <a:lnTo>
                    <a:pt x="0" y="70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71450"/>
              <a:ext cx="12712303" cy="87948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04815" indent="-304815">
                <a:lnSpc>
                  <a:spcPts val="3176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272525"/>
                  </a:solidFill>
                  <a:latin typeface="Times New Roman Condensed"/>
                  <a:ea typeface="Times New Roman Condensed"/>
                  <a:cs typeface="Times New Roman Condensed"/>
                  <a:sym typeface="Times New Roman Condensed"/>
                </a:rPr>
                <a:t>Decomposes signal into wavelet coefficients: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1924" y="3151062"/>
            <a:ext cx="6356152" cy="754065"/>
            <a:chOff x="0" y="0"/>
            <a:chExt cx="12712303" cy="150813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712303" cy="1508130"/>
            </a:xfrm>
            <a:custGeom>
              <a:avLst/>
              <a:gdLst/>
              <a:ahLst/>
              <a:cxnLst/>
              <a:rect l="l" t="t" r="r" b="b"/>
              <a:pathLst>
                <a:path w="12712303" h="1508130">
                  <a:moveTo>
                    <a:pt x="0" y="0"/>
                  </a:moveTo>
                  <a:lnTo>
                    <a:pt x="12712303" y="0"/>
                  </a:lnTo>
                  <a:lnTo>
                    <a:pt x="12712303" y="1508130"/>
                  </a:lnTo>
                  <a:lnTo>
                    <a:pt x="0" y="15081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71450"/>
              <a:ext cx="12712303" cy="167958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04815" indent="-304815">
                <a:lnSpc>
                  <a:spcPts val="3176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272525"/>
                  </a:solidFill>
                  <a:latin typeface="Times New Roman Condensed"/>
                  <a:ea typeface="Times New Roman Condensed"/>
                  <a:cs typeface="Times New Roman Condensed"/>
                  <a:sym typeface="Times New Roman Condensed"/>
                </a:rPr>
                <a:t>Show how well the wavelet matches signal parts at various time-frequency scales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31924" y="4209356"/>
            <a:ext cx="2375594" cy="473829"/>
            <a:chOff x="0" y="0"/>
            <a:chExt cx="4751188" cy="94765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751188" cy="947657"/>
            </a:xfrm>
            <a:custGeom>
              <a:avLst/>
              <a:gdLst/>
              <a:ahLst/>
              <a:cxnLst/>
              <a:rect l="l" t="t" r="r" b="b"/>
              <a:pathLst>
                <a:path w="4751188" h="947657">
                  <a:moveTo>
                    <a:pt x="0" y="0"/>
                  </a:moveTo>
                  <a:lnTo>
                    <a:pt x="4751188" y="0"/>
                  </a:lnTo>
                  <a:lnTo>
                    <a:pt x="4751188" y="947657"/>
                  </a:lnTo>
                  <a:lnTo>
                    <a:pt x="0" y="9476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04775"/>
              <a:ext cx="4751188" cy="10524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3371"/>
                </a:lnSpc>
                <a:spcBef>
                  <a:spcPct val="0"/>
                </a:spcBef>
              </a:pPr>
              <a:r>
                <a:rPr lang="en-US" sz="2666" b="1" dirty="0">
                  <a:solidFill>
                    <a:srgbClr val="8C52FF"/>
                  </a:solidFill>
                  <a:latin typeface="Times New Roman Condensed Bold"/>
                  <a:ea typeface="Times New Roman Condensed Bold"/>
                  <a:cs typeface="Times New Roman Condensed Bold"/>
                  <a:sym typeface="Times New Roman Condensed Bold"/>
                </a:rPr>
                <a:t>Output: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31924" y="4776987"/>
            <a:ext cx="6356152" cy="354015"/>
            <a:chOff x="0" y="0"/>
            <a:chExt cx="12712303" cy="70803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712303" cy="708030"/>
            </a:xfrm>
            <a:custGeom>
              <a:avLst/>
              <a:gdLst/>
              <a:ahLst/>
              <a:cxnLst/>
              <a:rect l="l" t="t" r="r" b="b"/>
              <a:pathLst>
                <a:path w="12712303" h="708030">
                  <a:moveTo>
                    <a:pt x="0" y="0"/>
                  </a:moveTo>
                  <a:lnTo>
                    <a:pt x="12712303" y="0"/>
                  </a:lnTo>
                  <a:lnTo>
                    <a:pt x="12712303" y="708030"/>
                  </a:lnTo>
                  <a:lnTo>
                    <a:pt x="0" y="70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171450"/>
              <a:ext cx="12712303" cy="87948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3176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272525"/>
                  </a:solidFill>
                  <a:latin typeface="Times New Roman Condensed"/>
                  <a:ea typeface="Times New Roman Condensed"/>
                  <a:cs typeface="Times New Roman Condensed"/>
                  <a:sym typeface="Times New Roman Condensed"/>
                </a:rPr>
                <a:t>Coefficients reflect structure in the signal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31924" y="5129015"/>
            <a:ext cx="6356152" cy="354015"/>
            <a:chOff x="0" y="0"/>
            <a:chExt cx="12712303" cy="70803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2712303" cy="708030"/>
            </a:xfrm>
            <a:custGeom>
              <a:avLst/>
              <a:gdLst/>
              <a:ahLst/>
              <a:cxnLst/>
              <a:rect l="l" t="t" r="r" b="b"/>
              <a:pathLst>
                <a:path w="12712303" h="708030">
                  <a:moveTo>
                    <a:pt x="0" y="0"/>
                  </a:moveTo>
                  <a:lnTo>
                    <a:pt x="12712303" y="0"/>
                  </a:lnTo>
                  <a:lnTo>
                    <a:pt x="12712303" y="708030"/>
                  </a:lnTo>
                  <a:lnTo>
                    <a:pt x="0" y="70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171450"/>
              <a:ext cx="12712303" cy="87948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3176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272525"/>
                  </a:solidFill>
                  <a:latin typeface="Times New Roman Condensed"/>
                  <a:ea typeface="Times New Roman Condensed"/>
                  <a:cs typeface="Times New Roman Condensed"/>
                  <a:sym typeface="Times New Roman Condensed"/>
                </a:rPr>
                <a:t>Outliers often = motion artifacts</a:t>
              </a:r>
            </a:p>
          </p:txBody>
        </p:sp>
      </p:grpSp>
      <p:pic>
        <p:nvPicPr>
          <p:cNvPr id="45" name="Picture 44" descr="A screenshot of a device&#10;&#10;AI-generated content may be incorrect.">
            <a:extLst>
              <a:ext uri="{FF2B5EF4-FFF2-40B4-BE49-F238E27FC236}">
                <a16:creationId xmlns:a16="http://schemas.microsoft.com/office/drawing/2014/main" id="{85AE652A-033C-D250-A4F8-BFAC46143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0" y="279400"/>
            <a:ext cx="433136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017BD-6689-09A6-FFBB-34F32A048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16445BA8-F7DC-87D0-92CC-41B0437EEE62}"/>
              </a:ext>
            </a:extLst>
          </p:cNvPr>
          <p:cNvSpPr txBox="1"/>
          <p:nvPr/>
        </p:nvSpPr>
        <p:spPr>
          <a:xfrm>
            <a:off x="631924" y="478076"/>
            <a:ext cx="5972076" cy="70604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4195"/>
              </a:lnSpc>
            </a:pPr>
            <a:r>
              <a:rPr lang="en-US" sz="4666" b="1" dirty="0">
                <a:solidFill>
                  <a:srgbClr val="7068F4"/>
                </a:solidFill>
                <a:latin typeface="Times New Roman Bold"/>
                <a:cs typeface="Times New Roman Bold"/>
                <a:sym typeface="Times New Roman Bold"/>
              </a:rPr>
              <a:t>Preprocessing Steps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F9D74B9-9623-EEA6-9AD7-2090A78CD03F}"/>
              </a:ext>
            </a:extLst>
          </p:cNvPr>
          <p:cNvSpPr txBox="1"/>
          <p:nvPr/>
        </p:nvSpPr>
        <p:spPr>
          <a:xfrm>
            <a:off x="4640826" y="1693647"/>
            <a:ext cx="5243810" cy="43974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3176"/>
              </a:lnSpc>
              <a:spcBef>
                <a:spcPct val="0"/>
              </a:spcBef>
            </a:pPr>
            <a:r>
              <a:rPr lang="en-US" sz="2000" b="1" i="1" dirty="0">
                <a:solidFill>
                  <a:srgbClr val="272525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Command</a:t>
            </a:r>
          </a:p>
          <a:p>
            <a:pPr>
              <a:lnSpc>
                <a:spcPts val="3176"/>
              </a:lnSpc>
              <a:spcBef>
                <a:spcPct val="0"/>
              </a:spcBef>
            </a:pPr>
            <a:endParaRPr lang="en-US" sz="2000" b="1" i="1" dirty="0">
              <a:solidFill>
                <a:srgbClr val="272525"/>
              </a:solidFill>
              <a:latin typeface="Times New Roman Condensed"/>
              <a:ea typeface="Times New Roman Condensed"/>
              <a:cs typeface="Times New Roman Condensed"/>
              <a:sym typeface="Times New Roman Condensed"/>
            </a:endParaRPr>
          </a:p>
          <a:p>
            <a:pPr>
              <a:lnSpc>
                <a:spcPts val="3176"/>
              </a:lnSpc>
              <a:spcBef>
                <a:spcPct val="0"/>
              </a:spcBef>
            </a:pPr>
            <a:endParaRPr lang="en-US" sz="2000" b="1" i="1" dirty="0">
              <a:solidFill>
                <a:srgbClr val="272525"/>
              </a:solidFill>
              <a:latin typeface="Times New Roman Condensed"/>
              <a:ea typeface="Times New Roman Condensed"/>
              <a:cs typeface="Times New Roman Condensed"/>
              <a:sym typeface="Times New Roman Condensed"/>
            </a:endParaRPr>
          </a:p>
        </p:txBody>
      </p:sp>
      <p:sp>
        <p:nvSpPr>
          <p:cNvPr id="34" name="TextBox 11">
            <a:extLst>
              <a:ext uri="{FF2B5EF4-FFF2-40B4-BE49-F238E27FC236}">
                <a16:creationId xmlns:a16="http://schemas.microsoft.com/office/drawing/2014/main" id="{9851AAD3-3161-44C2-3F76-AB550A175B3D}"/>
              </a:ext>
            </a:extLst>
          </p:cNvPr>
          <p:cNvSpPr txBox="1"/>
          <p:nvPr/>
        </p:nvSpPr>
        <p:spPr>
          <a:xfrm>
            <a:off x="4652297" y="2656844"/>
            <a:ext cx="5243810" cy="43974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3176"/>
              </a:lnSpc>
              <a:spcBef>
                <a:spcPct val="0"/>
              </a:spcBef>
            </a:pPr>
            <a:r>
              <a:rPr lang="en-US" sz="2000" b="1" i="1" dirty="0">
                <a:solidFill>
                  <a:srgbClr val="272525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Result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E80B48-1AE8-9BBA-CA93-B7A883104F20}"/>
              </a:ext>
            </a:extLst>
          </p:cNvPr>
          <p:cNvSpPr txBox="1"/>
          <p:nvPr/>
        </p:nvSpPr>
        <p:spPr>
          <a:xfrm>
            <a:off x="2194922" y="2118635"/>
            <a:ext cx="690879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72525"/>
                </a:solidFill>
                <a:latin typeface="Times New Roman Condensed"/>
              </a:rPr>
              <a:t>[</a:t>
            </a:r>
            <a:r>
              <a:rPr lang="en-US" sz="2000" dirty="0" err="1">
                <a:solidFill>
                  <a:srgbClr val="272525"/>
                </a:solidFill>
                <a:latin typeface="Times New Roman Condensed"/>
              </a:rPr>
              <a:t>d_wavelet</a:t>
            </a:r>
            <a:r>
              <a:rPr lang="en-US" sz="2000" dirty="0">
                <a:solidFill>
                  <a:srgbClr val="272525"/>
                </a:solidFill>
                <a:latin typeface="Times New Roman Condensed"/>
              </a:rPr>
              <a:t>, ~] = </a:t>
            </a:r>
            <a:r>
              <a:rPr lang="en-US" sz="2000" dirty="0" err="1">
                <a:solidFill>
                  <a:srgbClr val="272525"/>
                </a:solidFill>
                <a:latin typeface="Times New Roman Condensed"/>
              </a:rPr>
              <a:t>hmrMotionCorrectWavelet</a:t>
            </a:r>
            <a:r>
              <a:rPr lang="en-US" sz="2000" dirty="0">
                <a:solidFill>
                  <a:srgbClr val="272525"/>
                </a:solidFill>
                <a:latin typeface="Times New Roman Condensed"/>
              </a:rPr>
              <a:t>(</a:t>
            </a:r>
            <a:r>
              <a:rPr lang="en-US" sz="2000" dirty="0" err="1">
                <a:solidFill>
                  <a:srgbClr val="272525"/>
                </a:solidFill>
                <a:latin typeface="Times New Roman Condensed"/>
              </a:rPr>
              <a:t>data.d</a:t>
            </a:r>
            <a:r>
              <a:rPr lang="en-US" sz="2000" dirty="0">
                <a:solidFill>
                  <a:srgbClr val="272525"/>
                </a:solidFill>
                <a:latin typeface="Times New Roman Condensed"/>
              </a:rPr>
              <a:t>, data.t, </a:t>
            </a:r>
            <a:r>
              <a:rPr lang="en-US" sz="2000" dirty="0" err="1">
                <a:solidFill>
                  <a:srgbClr val="272525"/>
                </a:solidFill>
                <a:latin typeface="Times New Roman Condensed"/>
              </a:rPr>
              <a:t>iqr_thresh</a:t>
            </a:r>
            <a:r>
              <a:rPr lang="en-US" sz="2000" dirty="0">
                <a:solidFill>
                  <a:srgbClr val="272525"/>
                </a:solidFill>
                <a:latin typeface="Times New Roman Condensed"/>
              </a:rPr>
              <a:t>);</a:t>
            </a:r>
          </a:p>
          <a:p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1EB350-E824-D8DB-1450-91F7B8D98E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6" r="36576"/>
          <a:stretch/>
        </p:blipFill>
        <p:spPr>
          <a:xfrm>
            <a:off x="6201827" y="3559788"/>
            <a:ext cx="5384800" cy="22213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088223-807A-0EBA-9EAB-01FC21D56E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510"/>
          <a:stretch/>
        </p:blipFill>
        <p:spPr>
          <a:xfrm>
            <a:off x="203200" y="3559788"/>
            <a:ext cx="5446121" cy="2171965"/>
          </a:xfrm>
          <a:prstGeom prst="rect">
            <a:avLst/>
          </a:prstGeom>
        </p:spPr>
      </p:pic>
      <p:sp>
        <p:nvSpPr>
          <p:cNvPr id="6" name="TextBox 11">
            <a:extLst>
              <a:ext uri="{FF2B5EF4-FFF2-40B4-BE49-F238E27FC236}">
                <a16:creationId xmlns:a16="http://schemas.microsoft.com/office/drawing/2014/main" id="{0CF3713E-05B6-D0DA-5E3F-CA0E1D2B2F8D}"/>
              </a:ext>
            </a:extLst>
          </p:cNvPr>
          <p:cNvSpPr txBox="1"/>
          <p:nvPr/>
        </p:nvSpPr>
        <p:spPr>
          <a:xfrm>
            <a:off x="503084" y="3053714"/>
            <a:ext cx="5243810" cy="43974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3176"/>
              </a:lnSpc>
              <a:spcBef>
                <a:spcPct val="0"/>
              </a:spcBef>
            </a:pPr>
            <a:r>
              <a:rPr lang="en-US" sz="2000" b="1" i="1" dirty="0">
                <a:solidFill>
                  <a:srgbClr val="272525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Before</a:t>
            </a: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539F828C-2BAA-A44B-2496-61422253E612}"/>
              </a:ext>
            </a:extLst>
          </p:cNvPr>
          <p:cNvSpPr txBox="1"/>
          <p:nvPr/>
        </p:nvSpPr>
        <p:spPr>
          <a:xfrm>
            <a:off x="6604001" y="3043154"/>
            <a:ext cx="1828799" cy="43974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3176"/>
              </a:lnSpc>
              <a:spcBef>
                <a:spcPct val="0"/>
              </a:spcBef>
            </a:pPr>
            <a:r>
              <a:rPr lang="en-US" sz="2000" b="1" i="1" dirty="0">
                <a:solidFill>
                  <a:srgbClr val="272525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After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30018A95-F6F8-5D09-D7CD-F7547448BD77}"/>
              </a:ext>
            </a:extLst>
          </p:cNvPr>
          <p:cNvSpPr txBox="1"/>
          <p:nvPr/>
        </p:nvSpPr>
        <p:spPr>
          <a:xfrm>
            <a:off x="711200" y="1138770"/>
            <a:ext cx="7185632" cy="52621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3371"/>
              </a:lnSpc>
              <a:spcBef>
                <a:spcPct val="0"/>
              </a:spcBef>
            </a:pPr>
            <a:r>
              <a:rPr lang="en-US" sz="2666" b="1" dirty="0">
                <a:solidFill>
                  <a:srgbClr val="8C52FF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Step 3:  </a:t>
            </a:r>
            <a:r>
              <a:rPr lang="en-US" sz="2666" b="1" dirty="0">
                <a:solidFill>
                  <a:srgbClr val="8C52FF"/>
                </a:solidFill>
                <a:latin typeface="Times New Roman Condensed Bold"/>
                <a:sym typeface="Times New Roman Condensed Bold"/>
              </a:rPr>
              <a:t>Wavelet Filtering – Motion Correction</a:t>
            </a:r>
          </a:p>
        </p:txBody>
      </p:sp>
    </p:spTree>
    <p:extLst>
      <p:ext uri="{BB962C8B-B14F-4D97-AF65-F5344CB8AC3E}">
        <p14:creationId xmlns:p14="http://schemas.microsoft.com/office/powerpoint/2010/main" val="408475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31924" y="685800"/>
            <a:ext cx="6672145" cy="906865"/>
            <a:chOff x="0" y="0"/>
            <a:chExt cx="13344290" cy="18137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344289" cy="1813731"/>
            </a:xfrm>
            <a:custGeom>
              <a:avLst/>
              <a:gdLst/>
              <a:ahLst/>
              <a:cxnLst/>
              <a:rect l="l" t="t" r="r" b="b"/>
              <a:pathLst>
                <a:path w="13344289" h="1813731">
                  <a:moveTo>
                    <a:pt x="0" y="0"/>
                  </a:moveTo>
                  <a:lnTo>
                    <a:pt x="13344289" y="0"/>
                  </a:lnTo>
                  <a:lnTo>
                    <a:pt x="13344289" y="1813731"/>
                  </a:lnTo>
                  <a:lnTo>
                    <a:pt x="0" y="18137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80975"/>
              <a:ext cx="13344290" cy="199470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5872"/>
                </a:lnSpc>
              </a:pPr>
              <a:r>
                <a:rPr lang="en-US" sz="4666" b="1">
                  <a:solidFill>
                    <a:srgbClr val="7068F4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Spline Interpolation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631924" y="4261716"/>
            <a:ext cx="5243810" cy="1154115"/>
          </a:xfrm>
          <a:custGeom>
            <a:avLst/>
            <a:gdLst/>
            <a:ahLst/>
            <a:cxnLst/>
            <a:rect l="l" t="t" r="r" b="b"/>
            <a:pathLst>
              <a:path w="10487620" h="2308230">
                <a:moveTo>
                  <a:pt x="0" y="0"/>
                </a:moveTo>
                <a:lnTo>
                  <a:pt x="10487620" y="0"/>
                </a:lnTo>
                <a:lnTo>
                  <a:pt x="10487620" y="2308230"/>
                </a:lnTo>
                <a:lnTo>
                  <a:pt x="0" y="230823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sz="1200"/>
          </a:p>
        </p:txBody>
      </p:sp>
      <p:pic>
        <p:nvPicPr>
          <p:cNvPr id="47" name="Picture 4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AEEEC564-506C-FEF2-53D1-6874EB11F2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72"/>
          <a:stretch/>
        </p:blipFill>
        <p:spPr>
          <a:xfrm>
            <a:off x="50800" y="1498600"/>
            <a:ext cx="12090400" cy="340923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C02A26D-DA30-0897-723F-4FD4C892C664}"/>
              </a:ext>
            </a:extLst>
          </p:cNvPr>
          <p:cNvCxnSpPr>
            <a:cxnSpLocks/>
          </p:cNvCxnSpPr>
          <p:nvPr/>
        </p:nvCxnSpPr>
        <p:spPr>
          <a:xfrm>
            <a:off x="1219200" y="5410200"/>
            <a:ext cx="10160000" cy="0"/>
          </a:xfrm>
          <a:prstGeom prst="straightConnector1">
            <a:avLst/>
          </a:prstGeom>
          <a:ln w="196850">
            <a:gradFill flip="none" rotWithShape="1">
              <a:gsLst>
                <a:gs pos="0">
                  <a:srgbClr val="FDE9FE"/>
                </a:gs>
                <a:gs pos="25000">
                  <a:srgbClr val="FBA5F4"/>
                </a:gs>
                <a:gs pos="100000">
                  <a:srgbClr val="B975E4"/>
                </a:gs>
                <a:gs pos="75000">
                  <a:srgbClr val="DEB6E1"/>
                </a:gs>
                <a:gs pos="50000">
                  <a:srgbClr val="F3C0F3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6108A-88A4-DBF6-3494-9A60628F2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0329810F-00C7-FC7C-E8A9-C5CE97C5EA08}"/>
              </a:ext>
            </a:extLst>
          </p:cNvPr>
          <p:cNvSpPr txBox="1"/>
          <p:nvPr/>
        </p:nvSpPr>
        <p:spPr>
          <a:xfrm>
            <a:off x="631924" y="478076"/>
            <a:ext cx="5972076" cy="70604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4195"/>
              </a:lnSpc>
            </a:pPr>
            <a:r>
              <a:rPr lang="en-US" sz="4666" b="1" dirty="0">
                <a:solidFill>
                  <a:srgbClr val="7068F4"/>
                </a:solidFill>
                <a:latin typeface="Times New Roman Bold"/>
                <a:cs typeface="Times New Roman Bold"/>
                <a:sym typeface="Times New Roman Bold"/>
              </a:rPr>
              <a:t>Preprocessing Steps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29F7E52-5C10-D522-AD08-7CD855E270EE}"/>
              </a:ext>
            </a:extLst>
          </p:cNvPr>
          <p:cNvSpPr txBox="1"/>
          <p:nvPr/>
        </p:nvSpPr>
        <p:spPr>
          <a:xfrm>
            <a:off x="4064000" y="1706686"/>
            <a:ext cx="6310610" cy="43974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3176"/>
              </a:lnSpc>
              <a:spcBef>
                <a:spcPct val="0"/>
              </a:spcBef>
            </a:pPr>
            <a:r>
              <a:rPr lang="en-US" sz="2000" b="1" i="1" dirty="0">
                <a:solidFill>
                  <a:srgbClr val="272525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Command</a:t>
            </a:r>
          </a:p>
          <a:p>
            <a:pPr>
              <a:lnSpc>
                <a:spcPts val="3176"/>
              </a:lnSpc>
              <a:spcBef>
                <a:spcPct val="0"/>
              </a:spcBef>
            </a:pPr>
            <a:endParaRPr lang="en-US" sz="2000" b="1" i="1" dirty="0">
              <a:solidFill>
                <a:srgbClr val="272525"/>
              </a:solidFill>
              <a:latin typeface="Times New Roman Condensed"/>
              <a:ea typeface="Times New Roman Condensed"/>
              <a:cs typeface="Times New Roman Condensed"/>
              <a:sym typeface="Times New Roman Condensed"/>
            </a:endParaRPr>
          </a:p>
        </p:txBody>
      </p:sp>
      <p:sp>
        <p:nvSpPr>
          <p:cNvPr id="34" name="TextBox 11">
            <a:extLst>
              <a:ext uri="{FF2B5EF4-FFF2-40B4-BE49-F238E27FC236}">
                <a16:creationId xmlns:a16="http://schemas.microsoft.com/office/drawing/2014/main" id="{1DC51C5A-76FC-9739-AF54-8E21426B57C9}"/>
              </a:ext>
            </a:extLst>
          </p:cNvPr>
          <p:cNvSpPr txBox="1"/>
          <p:nvPr/>
        </p:nvSpPr>
        <p:spPr>
          <a:xfrm>
            <a:off x="4876801" y="2767510"/>
            <a:ext cx="1008495" cy="43974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3176"/>
              </a:lnSpc>
              <a:spcBef>
                <a:spcPct val="0"/>
              </a:spcBef>
            </a:pPr>
            <a:r>
              <a:rPr lang="en-US" sz="2000" b="1" i="1" dirty="0">
                <a:solidFill>
                  <a:srgbClr val="272525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8F7ED-1088-6D26-BA55-DC10E04144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510"/>
          <a:stretch/>
        </p:blipFill>
        <p:spPr>
          <a:xfrm>
            <a:off x="203200" y="3559788"/>
            <a:ext cx="5446121" cy="2171965"/>
          </a:xfrm>
          <a:prstGeom prst="rect">
            <a:avLst/>
          </a:prstGeom>
        </p:spPr>
      </p:pic>
      <p:sp>
        <p:nvSpPr>
          <p:cNvPr id="6" name="TextBox 11">
            <a:extLst>
              <a:ext uri="{FF2B5EF4-FFF2-40B4-BE49-F238E27FC236}">
                <a16:creationId xmlns:a16="http://schemas.microsoft.com/office/drawing/2014/main" id="{00F56EB2-F2CE-A8C7-3D42-9EB1B7771AB3}"/>
              </a:ext>
            </a:extLst>
          </p:cNvPr>
          <p:cNvSpPr txBox="1"/>
          <p:nvPr/>
        </p:nvSpPr>
        <p:spPr>
          <a:xfrm>
            <a:off x="503084" y="3053714"/>
            <a:ext cx="5243810" cy="43974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3176"/>
              </a:lnSpc>
              <a:spcBef>
                <a:spcPct val="0"/>
              </a:spcBef>
            </a:pPr>
            <a:r>
              <a:rPr lang="en-US" sz="2000" b="1" i="1" dirty="0">
                <a:solidFill>
                  <a:srgbClr val="272525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Before</a:t>
            </a: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9DFED040-477D-93E6-0723-F5BA8616354F}"/>
              </a:ext>
            </a:extLst>
          </p:cNvPr>
          <p:cNvSpPr txBox="1"/>
          <p:nvPr/>
        </p:nvSpPr>
        <p:spPr>
          <a:xfrm>
            <a:off x="6608917" y="3048531"/>
            <a:ext cx="1828799" cy="43974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3176"/>
              </a:lnSpc>
              <a:spcBef>
                <a:spcPct val="0"/>
              </a:spcBef>
            </a:pPr>
            <a:r>
              <a:rPr lang="en-US" sz="2000" b="1" i="1" dirty="0">
                <a:solidFill>
                  <a:srgbClr val="272525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After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9EFFC494-961D-E3E1-9FBA-DBF25F114A50}"/>
              </a:ext>
            </a:extLst>
          </p:cNvPr>
          <p:cNvSpPr txBox="1"/>
          <p:nvPr/>
        </p:nvSpPr>
        <p:spPr>
          <a:xfrm>
            <a:off x="711200" y="1138770"/>
            <a:ext cx="7185632" cy="52621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3371"/>
              </a:lnSpc>
              <a:spcBef>
                <a:spcPct val="0"/>
              </a:spcBef>
            </a:pPr>
            <a:r>
              <a:rPr lang="en-US" sz="2666" b="1" dirty="0">
                <a:solidFill>
                  <a:srgbClr val="8C52FF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Step 3:  </a:t>
            </a:r>
            <a:r>
              <a:rPr lang="en-US" sz="2666" b="1" dirty="0">
                <a:solidFill>
                  <a:srgbClr val="8C52FF"/>
                </a:solidFill>
                <a:latin typeface="Times New Roman Condensed Bold"/>
                <a:sym typeface="Times New Roman Condensed Bold"/>
              </a:rPr>
              <a:t>Spline Interpolation – Motion Correction</a:t>
            </a:r>
          </a:p>
        </p:txBody>
      </p:sp>
      <p:pic>
        <p:nvPicPr>
          <p:cNvPr id="9" name="Picture 8" descr="Picture">
            <a:extLst>
              <a:ext uri="{FF2B5EF4-FFF2-40B4-BE49-F238E27FC236}">
                <a16:creationId xmlns:a16="http://schemas.microsoft.com/office/drawing/2014/main" id="{98C521BD-4C40-E36A-F293-511884964E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897"/>
          <a:stretch/>
        </p:blipFill>
        <p:spPr>
          <a:xfrm>
            <a:off x="6368356" y="3589599"/>
            <a:ext cx="5362877" cy="21719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142352-A91E-E253-96EB-09801839B59A}"/>
              </a:ext>
            </a:extLst>
          </p:cNvPr>
          <p:cNvSpPr txBox="1"/>
          <p:nvPr/>
        </p:nvSpPr>
        <p:spPr>
          <a:xfrm>
            <a:off x="2932816" y="2128864"/>
            <a:ext cx="524380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272525"/>
                </a:solidFill>
                <a:latin typeface="Times New Roman Condensed"/>
                <a:sym typeface="Times New Roman Condensed"/>
              </a:rPr>
              <a:t>data_corrected</a:t>
            </a:r>
            <a:r>
              <a:rPr lang="en-US" sz="2000" dirty="0">
                <a:solidFill>
                  <a:srgbClr val="272525"/>
                </a:solidFill>
                <a:latin typeface="Times New Roman Condensed"/>
                <a:sym typeface="Times New Roman Condensed"/>
              </a:rPr>
              <a:t>=</a:t>
            </a:r>
            <a:r>
              <a:rPr lang="en-US" sz="2000" dirty="0" err="1">
                <a:solidFill>
                  <a:srgbClr val="272525"/>
                </a:solidFill>
                <a:latin typeface="Times New Roman Condensed"/>
                <a:sym typeface="Times New Roman Condensed"/>
              </a:rPr>
              <a:t>hmrR_MotionCorrectSpline</a:t>
            </a:r>
            <a:r>
              <a:rPr lang="en-US" sz="2000" dirty="0">
                <a:solidFill>
                  <a:srgbClr val="272525"/>
                </a:solidFill>
                <a:latin typeface="Times New Roman Condensed"/>
                <a:sym typeface="Times New Roman Condensed"/>
              </a:rPr>
              <a:t>(p)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3897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685800" y="1901489"/>
            <a:ext cx="4826198" cy="2289511"/>
          </a:xfrm>
          <a:custGeom>
            <a:avLst/>
            <a:gdLst/>
            <a:ahLst/>
            <a:cxnLst/>
            <a:rect l="l" t="t" r="r" b="b"/>
            <a:pathLst>
              <a:path w="9652397" h="3299631">
                <a:moveTo>
                  <a:pt x="0" y="0"/>
                </a:moveTo>
                <a:lnTo>
                  <a:pt x="9652397" y="0"/>
                </a:lnTo>
                <a:lnTo>
                  <a:pt x="9652397" y="3299631"/>
                </a:lnTo>
                <a:lnTo>
                  <a:pt x="0" y="329963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US" sz="1200"/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8C171C7F-D67F-FFDF-EC90-0B62E6B8EBD5}"/>
              </a:ext>
            </a:extLst>
          </p:cNvPr>
          <p:cNvSpPr txBox="1"/>
          <p:nvPr/>
        </p:nvSpPr>
        <p:spPr>
          <a:xfrm>
            <a:off x="508000" y="900226"/>
            <a:ext cx="10922000" cy="200252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ts val="5872"/>
              </a:lnSpc>
            </a:pPr>
            <a:r>
              <a:rPr lang="en-US" sz="4666" b="1" dirty="0">
                <a:solidFill>
                  <a:srgbClr val="7068F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Let’s Work on the Data</a:t>
            </a:r>
          </a:p>
          <a:p>
            <a:pPr algn="ctr">
              <a:lnSpc>
                <a:spcPts val="5872"/>
              </a:lnSpc>
            </a:pPr>
            <a:r>
              <a:rPr lang="en-US" sz="4666" b="1" dirty="0" err="1">
                <a:solidFill>
                  <a:srgbClr val="7068F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NeuroLight</a:t>
            </a:r>
            <a:r>
              <a:rPr lang="en-US" sz="4666" b="1" dirty="0">
                <a:solidFill>
                  <a:srgbClr val="7068F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Combines Theory &amp; Hands-on </a:t>
            </a:r>
          </a:p>
        </p:txBody>
      </p:sp>
      <p:pic>
        <p:nvPicPr>
          <p:cNvPr id="3074" name="Picture 2" descr="Matlab | Cuahsi.org">
            <a:extLst>
              <a:ext uri="{FF2B5EF4-FFF2-40B4-BE49-F238E27FC236}">
                <a16:creationId xmlns:a16="http://schemas.microsoft.com/office/drawing/2014/main" id="{1247D091-210E-497F-41A6-4FC0825C1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600" y="2718210"/>
            <a:ext cx="4016701" cy="294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2CC953A-F80B-8D07-A39E-315AF985B9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5" r="1156" b="8222"/>
          <a:stretch/>
        </p:blipFill>
        <p:spPr>
          <a:xfrm>
            <a:off x="4978400" y="2696087"/>
            <a:ext cx="6810459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31924" y="960944"/>
            <a:ext cx="7782640" cy="906865"/>
            <a:chOff x="0" y="0"/>
            <a:chExt cx="15565281" cy="18137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565281" cy="1813731"/>
            </a:xfrm>
            <a:custGeom>
              <a:avLst/>
              <a:gdLst/>
              <a:ahLst/>
              <a:cxnLst/>
              <a:rect l="l" t="t" r="r" b="b"/>
              <a:pathLst>
                <a:path w="15565281" h="1813731">
                  <a:moveTo>
                    <a:pt x="0" y="0"/>
                  </a:moveTo>
                  <a:lnTo>
                    <a:pt x="15565281" y="0"/>
                  </a:lnTo>
                  <a:lnTo>
                    <a:pt x="15565281" y="1813731"/>
                  </a:lnTo>
                  <a:lnTo>
                    <a:pt x="0" y="18137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80975"/>
              <a:ext cx="15565281" cy="199470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5872"/>
                </a:lnSpc>
              </a:pPr>
              <a:r>
                <a:rPr lang="en-US" sz="4666" b="1" dirty="0">
                  <a:solidFill>
                    <a:srgbClr val="7068F4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Preprocessing Steps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31924" y="1953534"/>
            <a:ext cx="6690959" cy="1366385"/>
            <a:chOff x="0" y="-1785113"/>
            <a:chExt cx="13381918" cy="27327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368809" cy="947657"/>
            </a:xfrm>
            <a:custGeom>
              <a:avLst/>
              <a:gdLst/>
              <a:ahLst/>
              <a:cxnLst/>
              <a:rect l="l" t="t" r="r" b="b"/>
              <a:pathLst>
                <a:path w="13368809" h="947657">
                  <a:moveTo>
                    <a:pt x="0" y="0"/>
                  </a:moveTo>
                  <a:lnTo>
                    <a:pt x="13368809" y="0"/>
                  </a:lnTo>
                  <a:lnTo>
                    <a:pt x="13368809" y="947657"/>
                  </a:lnTo>
                  <a:lnTo>
                    <a:pt x="0" y="9476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3109" y="-1785113"/>
              <a:ext cx="13368809" cy="10524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3371"/>
                </a:lnSpc>
                <a:spcBef>
                  <a:spcPct val="0"/>
                </a:spcBef>
              </a:pPr>
              <a:r>
                <a:rPr lang="en-US" sz="2666" b="1" dirty="0">
                  <a:solidFill>
                    <a:srgbClr val="8C52FF"/>
                  </a:solidFill>
                  <a:latin typeface="Times New Roman Condensed Bold"/>
                  <a:ea typeface="Times New Roman Condensed Bold"/>
                  <a:cs typeface="Times New Roman Condensed Bold"/>
                  <a:sym typeface="Times New Roman Condensed Bold"/>
                </a:rPr>
                <a:t>Step 4: Filtering Techniques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28C7EE4-D5D3-DB99-729F-A6C13D660BEA}"/>
              </a:ext>
            </a:extLst>
          </p:cNvPr>
          <p:cNvGrpSpPr/>
          <p:nvPr/>
        </p:nvGrpSpPr>
        <p:grpSpPr>
          <a:xfrm>
            <a:off x="355600" y="2727325"/>
            <a:ext cx="5373878" cy="1403350"/>
            <a:chOff x="947886" y="5209729"/>
            <a:chExt cx="8060817" cy="2105025"/>
          </a:xfrm>
        </p:grpSpPr>
        <p:grpSp>
          <p:nvGrpSpPr>
            <p:cNvPr id="9" name="Group 9"/>
            <p:cNvGrpSpPr/>
            <p:nvPr/>
          </p:nvGrpSpPr>
          <p:grpSpPr>
            <a:xfrm>
              <a:off x="947886" y="5209729"/>
              <a:ext cx="8060817" cy="2105025"/>
              <a:chOff x="0" y="0"/>
              <a:chExt cx="10747756" cy="28067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0747756" cy="2806700"/>
              </a:xfrm>
              <a:custGeom>
                <a:avLst/>
                <a:gdLst/>
                <a:ahLst/>
                <a:cxnLst/>
                <a:rect l="l" t="t" r="r" b="b"/>
                <a:pathLst>
                  <a:path w="10747756" h="2806700">
                    <a:moveTo>
                      <a:pt x="0" y="324993"/>
                    </a:moveTo>
                    <a:cubicBezTo>
                      <a:pt x="0" y="145542"/>
                      <a:pt x="145542" y="0"/>
                      <a:pt x="324993" y="0"/>
                    </a:cubicBezTo>
                    <a:lnTo>
                      <a:pt x="10422763" y="0"/>
                    </a:lnTo>
                    <a:cubicBezTo>
                      <a:pt x="10602213" y="0"/>
                      <a:pt x="10747756" y="145542"/>
                      <a:pt x="10747756" y="324993"/>
                    </a:cubicBezTo>
                    <a:lnTo>
                      <a:pt x="10747756" y="2481707"/>
                    </a:lnTo>
                    <a:cubicBezTo>
                      <a:pt x="10747756" y="2661158"/>
                      <a:pt x="10602213" y="2806700"/>
                      <a:pt x="10422763" y="2806700"/>
                    </a:cubicBezTo>
                    <a:lnTo>
                      <a:pt x="324993" y="2806700"/>
                    </a:lnTo>
                    <a:cubicBezTo>
                      <a:pt x="145542" y="2806700"/>
                      <a:pt x="0" y="2661158"/>
                      <a:pt x="0" y="2481707"/>
                    </a:cubicBezTo>
                    <a:close/>
                  </a:path>
                </a:pathLst>
              </a:custGeom>
              <a:solidFill>
                <a:srgbClr val="EEEFF5"/>
              </a:solidFill>
            </p:spPr>
            <p:txBody>
              <a:bodyPr/>
              <a:lstStyle/>
              <a:p>
                <a:endParaRPr lang="en-US" sz="1200" dirty="0"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1218456" y="5449937"/>
              <a:ext cx="4570214" cy="534441"/>
              <a:chOff x="0" y="0"/>
              <a:chExt cx="6093618" cy="712588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093618" cy="712588"/>
              </a:xfrm>
              <a:custGeom>
                <a:avLst/>
                <a:gdLst/>
                <a:ahLst/>
                <a:cxnLst/>
                <a:rect l="l" t="t" r="r" b="b"/>
                <a:pathLst>
                  <a:path w="6093618" h="712588">
                    <a:moveTo>
                      <a:pt x="0" y="0"/>
                    </a:moveTo>
                    <a:lnTo>
                      <a:pt x="6093618" y="0"/>
                    </a:lnTo>
                    <a:lnTo>
                      <a:pt x="6093618" y="712588"/>
                    </a:lnTo>
                    <a:lnTo>
                      <a:pt x="0" y="71258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171450"/>
                <a:ext cx="6093618" cy="884038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>
                  <a:lnSpc>
                    <a:spcPts val="3176"/>
                  </a:lnSpc>
                  <a:spcBef>
                    <a:spcPct val="0"/>
                  </a:spcBef>
                </a:pPr>
                <a:r>
                  <a:rPr lang="en-US" sz="2000" b="1" dirty="0">
                    <a:solidFill>
                      <a:srgbClr val="272525"/>
                    </a:solidFill>
                    <a:latin typeface="Times New Roman Condensed Bold"/>
                    <a:ea typeface="Times New Roman Condensed Bold"/>
                    <a:cs typeface="Times New Roman Condensed Bold"/>
                    <a:sym typeface="Times New Roman Condensed Bold"/>
                  </a:rPr>
                  <a:t>Frequency Based Filters</a:t>
                </a: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218605" y="6177260"/>
              <a:ext cx="7519392" cy="1131098"/>
              <a:chOff x="0" y="0"/>
              <a:chExt cx="10025857" cy="150813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0025857" cy="1508130"/>
              </a:xfrm>
              <a:custGeom>
                <a:avLst/>
                <a:gdLst/>
                <a:ahLst/>
                <a:cxnLst/>
                <a:rect l="l" t="t" r="r" b="b"/>
                <a:pathLst>
                  <a:path w="10025857" h="1508130">
                    <a:moveTo>
                      <a:pt x="0" y="0"/>
                    </a:moveTo>
                    <a:lnTo>
                      <a:pt x="10025857" y="0"/>
                    </a:lnTo>
                    <a:lnTo>
                      <a:pt x="10025857" y="1508130"/>
                    </a:lnTo>
                    <a:lnTo>
                      <a:pt x="0" y="150813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171450"/>
                <a:ext cx="10025857" cy="167958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>
                  <a:lnSpc>
                    <a:spcPts val="3176"/>
                  </a:lnSpc>
                  <a:spcBef>
                    <a:spcPct val="0"/>
                  </a:spcBef>
                </a:pPr>
                <a:r>
                  <a:rPr lang="en-US" sz="2000" dirty="0">
                    <a:solidFill>
                      <a:srgbClr val="272525"/>
                    </a:solidFill>
                    <a:latin typeface="Times New Roman Condensed"/>
                    <a:ea typeface="Times New Roman Condensed"/>
                    <a:cs typeface="Times New Roman Condensed"/>
                    <a:sym typeface="Times New Roman Condensed"/>
                  </a:rPr>
                  <a:t>Low pass, band pass, and high pass filters to remove unwanted frequency components.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2E2A7BB-1763-3CCC-D537-05DBBBF377EA}"/>
              </a:ext>
            </a:extLst>
          </p:cNvPr>
          <p:cNvGrpSpPr/>
          <p:nvPr/>
        </p:nvGrpSpPr>
        <p:grpSpPr>
          <a:xfrm>
            <a:off x="6096000" y="2670670"/>
            <a:ext cx="5373886" cy="1403350"/>
            <a:chOff x="9279434" y="5209729"/>
            <a:chExt cx="8060829" cy="2105025"/>
          </a:xfrm>
        </p:grpSpPr>
        <p:grpSp>
          <p:nvGrpSpPr>
            <p:cNvPr id="28" name="Group 17">
              <a:extLst>
                <a:ext uri="{FF2B5EF4-FFF2-40B4-BE49-F238E27FC236}">
                  <a16:creationId xmlns:a16="http://schemas.microsoft.com/office/drawing/2014/main" id="{1BA264BE-0E27-8E52-2C90-D3FE54BC5DA5}"/>
                </a:ext>
              </a:extLst>
            </p:cNvPr>
            <p:cNvGrpSpPr/>
            <p:nvPr/>
          </p:nvGrpSpPr>
          <p:grpSpPr>
            <a:xfrm>
              <a:off x="9279434" y="5209729"/>
              <a:ext cx="8060829" cy="2105025"/>
              <a:chOff x="0" y="0"/>
              <a:chExt cx="10747772" cy="2806700"/>
            </a:xfrm>
          </p:grpSpPr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1CC1A326-C0E2-5652-3527-D05CE366DA4F}"/>
                  </a:ext>
                </a:extLst>
              </p:cNvPr>
              <p:cNvSpPr/>
              <p:nvPr/>
            </p:nvSpPr>
            <p:spPr>
              <a:xfrm>
                <a:off x="0" y="0"/>
                <a:ext cx="10747756" cy="2806700"/>
              </a:xfrm>
              <a:custGeom>
                <a:avLst/>
                <a:gdLst/>
                <a:ahLst/>
                <a:cxnLst/>
                <a:rect l="l" t="t" r="r" b="b"/>
                <a:pathLst>
                  <a:path w="10747756" h="2806700">
                    <a:moveTo>
                      <a:pt x="0" y="324993"/>
                    </a:moveTo>
                    <a:cubicBezTo>
                      <a:pt x="0" y="145542"/>
                      <a:pt x="145542" y="0"/>
                      <a:pt x="324993" y="0"/>
                    </a:cubicBezTo>
                    <a:lnTo>
                      <a:pt x="10422763" y="0"/>
                    </a:lnTo>
                    <a:cubicBezTo>
                      <a:pt x="10602213" y="0"/>
                      <a:pt x="10747756" y="145542"/>
                      <a:pt x="10747756" y="324993"/>
                    </a:cubicBezTo>
                    <a:lnTo>
                      <a:pt x="10747756" y="2481707"/>
                    </a:lnTo>
                    <a:cubicBezTo>
                      <a:pt x="10747756" y="2661158"/>
                      <a:pt x="10602213" y="2806700"/>
                      <a:pt x="10422763" y="2806700"/>
                    </a:cubicBezTo>
                    <a:lnTo>
                      <a:pt x="324993" y="2806700"/>
                    </a:lnTo>
                    <a:cubicBezTo>
                      <a:pt x="145542" y="2806700"/>
                      <a:pt x="0" y="2661158"/>
                      <a:pt x="0" y="2481707"/>
                    </a:cubicBezTo>
                    <a:close/>
                  </a:path>
                </a:pathLst>
              </a:custGeom>
              <a:solidFill>
                <a:srgbClr val="EEEFF5"/>
              </a:solidFill>
            </p:spPr>
            <p:txBody>
              <a:bodyPr/>
              <a:lstStyle/>
              <a:p>
                <a:endParaRPr lang="en-US" sz="1200"/>
              </a:p>
            </p:txBody>
          </p:sp>
        </p:grpSp>
        <p:grpSp>
          <p:nvGrpSpPr>
            <p:cNvPr id="29" name="Group 19">
              <a:extLst>
                <a:ext uri="{FF2B5EF4-FFF2-40B4-BE49-F238E27FC236}">
                  <a16:creationId xmlns:a16="http://schemas.microsoft.com/office/drawing/2014/main" id="{D7E092A3-3F8E-D946-BE2D-3DA289641FDD}"/>
                </a:ext>
              </a:extLst>
            </p:cNvPr>
            <p:cNvGrpSpPr/>
            <p:nvPr/>
          </p:nvGrpSpPr>
          <p:grpSpPr>
            <a:xfrm>
              <a:off x="9550152" y="5480447"/>
              <a:ext cx="3563391" cy="531023"/>
              <a:chOff x="0" y="0"/>
              <a:chExt cx="4751188" cy="708030"/>
            </a:xfrm>
          </p:grpSpPr>
          <p:sp>
            <p:nvSpPr>
              <p:cNvPr id="33" name="Freeform 20">
                <a:extLst>
                  <a:ext uri="{FF2B5EF4-FFF2-40B4-BE49-F238E27FC236}">
                    <a16:creationId xmlns:a16="http://schemas.microsoft.com/office/drawing/2014/main" id="{03F4093B-C881-9DD5-9601-7F3FB923B4FF}"/>
                  </a:ext>
                </a:extLst>
              </p:cNvPr>
              <p:cNvSpPr/>
              <p:nvPr/>
            </p:nvSpPr>
            <p:spPr>
              <a:xfrm>
                <a:off x="0" y="0"/>
                <a:ext cx="4751188" cy="708030"/>
              </a:xfrm>
              <a:custGeom>
                <a:avLst/>
                <a:gdLst/>
                <a:ahLst/>
                <a:cxnLst/>
                <a:rect l="l" t="t" r="r" b="b"/>
                <a:pathLst>
                  <a:path w="4751188" h="708030">
                    <a:moveTo>
                      <a:pt x="0" y="0"/>
                    </a:moveTo>
                    <a:lnTo>
                      <a:pt x="4751188" y="0"/>
                    </a:lnTo>
                    <a:lnTo>
                      <a:pt x="4751188" y="708030"/>
                    </a:lnTo>
                    <a:lnTo>
                      <a:pt x="0" y="70803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34" name="TextBox 21">
                <a:extLst>
                  <a:ext uri="{FF2B5EF4-FFF2-40B4-BE49-F238E27FC236}">
                    <a16:creationId xmlns:a16="http://schemas.microsoft.com/office/drawing/2014/main" id="{F82C9E75-11C8-F3D6-6584-4C08EAA019A9}"/>
                  </a:ext>
                </a:extLst>
              </p:cNvPr>
              <p:cNvSpPr txBox="1"/>
              <p:nvPr/>
            </p:nvSpPr>
            <p:spPr>
              <a:xfrm>
                <a:off x="0" y="-171450"/>
                <a:ext cx="4751188" cy="87948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>
                  <a:lnSpc>
                    <a:spcPts val="3176"/>
                  </a:lnSpc>
                  <a:spcBef>
                    <a:spcPct val="0"/>
                  </a:spcBef>
                </a:pPr>
                <a:r>
                  <a:rPr lang="en-US" sz="2000" b="1" dirty="0">
                    <a:solidFill>
                      <a:srgbClr val="272525"/>
                    </a:solidFill>
                    <a:latin typeface="Times New Roman Condensed Bold"/>
                    <a:ea typeface="Times New Roman Condensed Bold"/>
                    <a:cs typeface="Times New Roman Condensed Bold"/>
                    <a:sym typeface="Times New Roman Condensed Bold"/>
                  </a:rPr>
                  <a:t>PCA filters</a:t>
                </a:r>
              </a:p>
            </p:txBody>
          </p:sp>
        </p:grpSp>
        <p:grpSp>
          <p:nvGrpSpPr>
            <p:cNvPr id="30" name="Group 22">
              <a:extLst>
                <a:ext uri="{FF2B5EF4-FFF2-40B4-BE49-F238E27FC236}">
                  <a16:creationId xmlns:a16="http://schemas.microsoft.com/office/drawing/2014/main" id="{82904BA1-46B9-DDAF-A020-1BC55F2E0FE1}"/>
                </a:ext>
              </a:extLst>
            </p:cNvPr>
            <p:cNvGrpSpPr/>
            <p:nvPr/>
          </p:nvGrpSpPr>
          <p:grpSpPr>
            <a:xfrm>
              <a:off x="9550152" y="6088112"/>
              <a:ext cx="7519392" cy="1131098"/>
              <a:chOff x="0" y="0"/>
              <a:chExt cx="10025857" cy="1508130"/>
            </a:xfrm>
          </p:grpSpPr>
          <p:sp>
            <p:nvSpPr>
              <p:cNvPr id="31" name="Freeform 23">
                <a:extLst>
                  <a:ext uri="{FF2B5EF4-FFF2-40B4-BE49-F238E27FC236}">
                    <a16:creationId xmlns:a16="http://schemas.microsoft.com/office/drawing/2014/main" id="{236ACF3C-166A-A0C1-2B6B-DF3A00941193}"/>
                  </a:ext>
                </a:extLst>
              </p:cNvPr>
              <p:cNvSpPr/>
              <p:nvPr/>
            </p:nvSpPr>
            <p:spPr>
              <a:xfrm>
                <a:off x="0" y="0"/>
                <a:ext cx="10025857" cy="1508130"/>
              </a:xfrm>
              <a:custGeom>
                <a:avLst/>
                <a:gdLst/>
                <a:ahLst/>
                <a:cxnLst/>
                <a:rect l="l" t="t" r="r" b="b"/>
                <a:pathLst>
                  <a:path w="10025857" h="1508130">
                    <a:moveTo>
                      <a:pt x="0" y="0"/>
                    </a:moveTo>
                    <a:lnTo>
                      <a:pt x="10025857" y="0"/>
                    </a:lnTo>
                    <a:lnTo>
                      <a:pt x="10025857" y="1508130"/>
                    </a:lnTo>
                    <a:lnTo>
                      <a:pt x="0" y="150813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32" name="TextBox 24">
                <a:extLst>
                  <a:ext uri="{FF2B5EF4-FFF2-40B4-BE49-F238E27FC236}">
                    <a16:creationId xmlns:a16="http://schemas.microsoft.com/office/drawing/2014/main" id="{1644D203-5885-F365-7887-25773DBBCE8A}"/>
                  </a:ext>
                </a:extLst>
              </p:cNvPr>
              <p:cNvSpPr txBox="1"/>
              <p:nvPr/>
            </p:nvSpPr>
            <p:spPr>
              <a:xfrm>
                <a:off x="0" y="-171450"/>
                <a:ext cx="10025857" cy="167958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>
                  <a:lnSpc>
                    <a:spcPts val="3176"/>
                  </a:lnSpc>
                  <a:spcBef>
                    <a:spcPct val="0"/>
                  </a:spcBef>
                </a:pPr>
                <a:r>
                  <a:rPr lang="en-US" sz="2000" dirty="0">
                    <a:solidFill>
                      <a:srgbClr val="272525"/>
                    </a:solidFill>
                    <a:latin typeface="Times New Roman Condensed"/>
                    <a:ea typeface="Times New Roman Condensed"/>
                    <a:cs typeface="Times New Roman Condensed"/>
                    <a:sym typeface="Times New Roman Condensed"/>
                  </a:rPr>
                  <a:t>Decompose signal into principal components and remove highest variance component.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457201" y="482992"/>
            <a:ext cx="9371319" cy="906865"/>
            <a:chOff x="0" y="0"/>
            <a:chExt cx="18742638" cy="18137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742639" cy="1813731"/>
            </a:xfrm>
            <a:custGeom>
              <a:avLst/>
              <a:gdLst/>
              <a:ahLst/>
              <a:cxnLst/>
              <a:rect l="l" t="t" r="r" b="b"/>
              <a:pathLst>
                <a:path w="18742639" h="1813731">
                  <a:moveTo>
                    <a:pt x="0" y="0"/>
                  </a:moveTo>
                  <a:lnTo>
                    <a:pt x="18742639" y="0"/>
                  </a:lnTo>
                  <a:lnTo>
                    <a:pt x="18742639" y="1813731"/>
                  </a:lnTo>
                  <a:lnTo>
                    <a:pt x="0" y="18137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80975"/>
              <a:ext cx="18742638" cy="199470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5872"/>
                </a:lnSpc>
              </a:pPr>
              <a:endParaRPr lang="en-US" sz="4666" b="1" dirty="0">
                <a:solidFill>
                  <a:srgbClr val="7068F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5800" y="2130386"/>
            <a:ext cx="2850753" cy="473829"/>
            <a:chOff x="0" y="0"/>
            <a:chExt cx="5701507" cy="94765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01507" cy="947657"/>
            </a:xfrm>
            <a:custGeom>
              <a:avLst/>
              <a:gdLst/>
              <a:ahLst/>
              <a:cxnLst/>
              <a:rect l="l" t="t" r="r" b="b"/>
              <a:pathLst>
                <a:path w="5701507" h="947657">
                  <a:moveTo>
                    <a:pt x="0" y="0"/>
                  </a:moveTo>
                  <a:lnTo>
                    <a:pt x="5701507" y="0"/>
                  </a:lnTo>
                  <a:lnTo>
                    <a:pt x="5701507" y="947657"/>
                  </a:lnTo>
                  <a:lnTo>
                    <a:pt x="0" y="9476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5701507" cy="10524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3371"/>
                </a:lnSpc>
                <a:spcBef>
                  <a:spcPct val="0"/>
                </a:spcBef>
              </a:pPr>
              <a:r>
                <a:rPr lang="en-US" sz="2666" b="1">
                  <a:solidFill>
                    <a:srgbClr val="8C52FF"/>
                  </a:solidFill>
                  <a:latin typeface="Times New Roman Condensed Bold"/>
                  <a:ea typeface="Times New Roman Condensed Bold"/>
                  <a:cs typeface="Times New Roman Condensed Bold"/>
                  <a:sym typeface="Times New Roman Condensed Bold"/>
                </a:rPr>
                <a:t>Low Pass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427439" y="2127765"/>
            <a:ext cx="2850753" cy="476450"/>
            <a:chOff x="0" y="0"/>
            <a:chExt cx="5701507" cy="9529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701507" cy="952900"/>
            </a:xfrm>
            <a:custGeom>
              <a:avLst/>
              <a:gdLst/>
              <a:ahLst/>
              <a:cxnLst/>
              <a:rect l="l" t="t" r="r" b="b"/>
              <a:pathLst>
                <a:path w="5701507" h="952900">
                  <a:moveTo>
                    <a:pt x="0" y="0"/>
                  </a:moveTo>
                  <a:lnTo>
                    <a:pt x="5701507" y="0"/>
                  </a:lnTo>
                  <a:lnTo>
                    <a:pt x="5701507" y="952900"/>
                  </a:lnTo>
                  <a:lnTo>
                    <a:pt x="0" y="9529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5701507" cy="10576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3350"/>
                </a:lnSpc>
                <a:spcBef>
                  <a:spcPct val="0"/>
                </a:spcBef>
              </a:pPr>
              <a:r>
                <a:rPr lang="en-US" sz="2666" b="1">
                  <a:solidFill>
                    <a:srgbClr val="7068F4"/>
                  </a:solidFill>
                  <a:latin typeface="Times New Roman Condensed Bold"/>
                  <a:ea typeface="Times New Roman Condensed Bold"/>
                  <a:cs typeface="Times New Roman Condensed Bold"/>
                  <a:sym typeface="Times New Roman Condensed Bold"/>
                </a:rPr>
                <a:t>High Pass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131513" y="2127765"/>
            <a:ext cx="2850753" cy="473829"/>
            <a:chOff x="0" y="0"/>
            <a:chExt cx="5701507" cy="94765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701507" cy="947657"/>
            </a:xfrm>
            <a:custGeom>
              <a:avLst/>
              <a:gdLst/>
              <a:ahLst/>
              <a:cxnLst/>
              <a:rect l="l" t="t" r="r" b="b"/>
              <a:pathLst>
                <a:path w="5701507" h="947657">
                  <a:moveTo>
                    <a:pt x="0" y="0"/>
                  </a:moveTo>
                  <a:lnTo>
                    <a:pt x="5701507" y="0"/>
                  </a:lnTo>
                  <a:lnTo>
                    <a:pt x="5701507" y="947657"/>
                  </a:lnTo>
                  <a:lnTo>
                    <a:pt x="0" y="9476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5701507" cy="10524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3371"/>
                </a:lnSpc>
                <a:spcBef>
                  <a:spcPct val="0"/>
                </a:spcBef>
              </a:pPr>
              <a:r>
                <a:rPr lang="en-US" sz="2666" b="1">
                  <a:solidFill>
                    <a:srgbClr val="8C52FF"/>
                  </a:solidFill>
                  <a:latin typeface="Times New Roman Condensed Bold"/>
                  <a:ea typeface="Times New Roman Condensed Bold"/>
                  <a:cs typeface="Times New Roman Condensed Bold"/>
                  <a:sym typeface="Times New Roman Condensed Bold"/>
                </a:rPr>
                <a:t>Band-pass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31924" y="2775665"/>
            <a:ext cx="2375594" cy="473829"/>
            <a:chOff x="0" y="0"/>
            <a:chExt cx="4751188" cy="94765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751188" cy="947657"/>
            </a:xfrm>
            <a:custGeom>
              <a:avLst/>
              <a:gdLst/>
              <a:ahLst/>
              <a:cxnLst/>
              <a:rect l="l" t="t" r="r" b="b"/>
              <a:pathLst>
                <a:path w="4751188" h="947657">
                  <a:moveTo>
                    <a:pt x="0" y="0"/>
                  </a:moveTo>
                  <a:lnTo>
                    <a:pt x="4751188" y="0"/>
                  </a:lnTo>
                  <a:lnTo>
                    <a:pt x="4751188" y="947657"/>
                  </a:lnTo>
                  <a:lnTo>
                    <a:pt x="0" y="9476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04775"/>
              <a:ext cx="4751188" cy="10524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3371"/>
                </a:lnSpc>
                <a:spcBef>
                  <a:spcPct val="0"/>
                </a:spcBef>
              </a:pPr>
              <a:r>
                <a:rPr lang="en-US" sz="2666" b="1">
                  <a:solidFill>
                    <a:srgbClr val="8C52FF"/>
                  </a:solidFill>
                  <a:latin typeface="Times New Roman Condensed Bold"/>
                  <a:ea typeface="Times New Roman Condensed Bold"/>
                  <a:cs typeface="Times New Roman Condensed Bold"/>
                  <a:sym typeface="Times New Roman Condensed Bold"/>
                </a:rPr>
                <a:t>Key Notes: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578049" y="3429000"/>
            <a:ext cx="10928152" cy="361157"/>
          </a:xfrm>
          <a:custGeom>
            <a:avLst/>
            <a:gdLst/>
            <a:ahLst/>
            <a:cxnLst/>
            <a:rect l="l" t="t" r="r" b="b"/>
            <a:pathLst>
              <a:path w="21856303" h="722313">
                <a:moveTo>
                  <a:pt x="0" y="0"/>
                </a:moveTo>
                <a:lnTo>
                  <a:pt x="21856303" y="0"/>
                </a:lnTo>
                <a:lnTo>
                  <a:pt x="21856303" y="722313"/>
                </a:lnTo>
                <a:lnTo>
                  <a:pt x="0" y="72231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sz="1200"/>
          </a:p>
        </p:txBody>
      </p:sp>
      <p:grpSp>
        <p:nvGrpSpPr>
          <p:cNvPr id="21" name="Group 21"/>
          <p:cNvGrpSpPr/>
          <p:nvPr/>
        </p:nvGrpSpPr>
        <p:grpSpPr>
          <a:xfrm>
            <a:off x="578049" y="3481649"/>
            <a:ext cx="10928152" cy="361157"/>
            <a:chOff x="0" y="0"/>
            <a:chExt cx="21856303" cy="72231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1856303" cy="722313"/>
            </a:xfrm>
            <a:custGeom>
              <a:avLst/>
              <a:gdLst/>
              <a:ahLst/>
              <a:cxnLst/>
              <a:rect l="l" t="t" r="r" b="b"/>
              <a:pathLst>
                <a:path w="21856303" h="722313">
                  <a:moveTo>
                    <a:pt x="0" y="0"/>
                  </a:moveTo>
                  <a:lnTo>
                    <a:pt x="21856303" y="0"/>
                  </a:lnTo>
                  <a:lnTo>
                    <a:pt x="21856303" y="722313"/>
                  </a:lnTo>
                  <a:lnTo>
                    <a:pt x="0" y="7223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71450"/>
              <a:ext cx="21856303" cy="893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3176"/>
                </a:lnSpc>
                <a:spcBef>
                  <a:spcPct val="0"/>
                </a:spcBef>
              </a:pPr>
              <a:r>
                <a:rPr lang="en-US" sz="2000" b="1" dirty="0">
                  <a:solidFill>
                    <a:srgbClr val="272525"/>
                  </a:solidFill>
                  <a:latin typeface="Times New Roman Condensed Bold"/>
                  <a:ea typeface="Times New Roman Condensed Bold"/>
                  <a:cs typeface="Times New Roman Condensed Bold"/>
                  <a:sym typeface="Times New Roman Condensed Bold"/>
                </a:rPr>
                <a:t>“One size fits all" doesn't apply.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78049" y="4041202"/>
            <a:ext cx="10982027" cy="1323697"/>
            <a:chOff x="0" y="-1139263"/>
            <a:chExt cx="21964054" cy="264739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1856303" cy="1508130"/>
            </a:xfrm>
            <a:custGeom>
              <a:avLst/>
              <a:gdLst/>
              <a:ahLst/>
              <a:cxnLst/>
              <a:rect l="l" t="t" r="r" b="b"/>
              <a:pathLst>
                <a:path w="21856303" h="1508130">
                  <a:moveTo>
                    <a:pt x="0" y="0"/>
                  </a:moveTo>
                  <a:lnTo>
                    <a:pt x="21856303" y="0"/>
                  </a:lnTo>
                  <a:lnTo>
                    <a:pt x="21856303" y="1508130"/>
                  </a:lnTo>
                  <a:lnTo>
                    <a:pt x="0" y="15081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07751" y="-1139263"/>
              <a:ext cx="21856303" cy="167958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3176"/>
                </a:lnSpc>
                <a:spcBef>
                  <a:spcPct val="0"/>
                </a:spcBef>
              </a:pPr>
              <a:r>
                <a:rPr lang="en-US" sz="2000" b="1" dirty="0">
                  <a:solidFill>
                    <a:srgbClr val="272525"/>
                  </a:solidFill>
                  <a:latin typeface="Times New Roman Condensed Bold"/>
                  <a:ea typeface="Times New Roman Condensed Bold"/>
                  <a:cs typeface="Times New Roman Condensed Bold"/>
                  <a:sym typeface="Times New Roman Condensed Bold"/>
                </a:rPr>
                <a:t>Limitations:</a:t>
              </a:r>
              <a:r>
                <a:rPr lang="en-US" sz="2000" dirty="0">
                  <a:solidFill>
                    <a:srgbClr val="272525"/>
                  </a:solidFill>
                  <a:latin typeface="Times New Roman Condensed"/>
                  <a:ea typeface="Times New Roman Condensed"/>
                  <a:cs typeface="Times New Roman Condensed"/>
                  <a:sym typeface="Times New Roman Condensed"/>
                </a:rPr>
                <a:t> Noise frequency range overlap with signal. High pass can introduce ripples. Filters attenuate unwanted ranges but don't completely remove them.</a:t>
              </a:r>
            </a:p>
          </p:txBody>
        </p:sp>
      </p:grpSp>
      <p:sp>
        <p:nvSpPr>
          <p:cNvPr id="27" name="Freeform 27"/>
          <p:cNvSpPr/>
          <p:nvPr/>
        </p:nvSpPr>
        <p:spPr>
          <a:xfrm rot="-2806251" flipH="1">
            <a:off x="165952" y="1812504"/>
            <a:ext cx="404681" cy="630522"/>
          </a:xfrm>
          <a:custGeom>
            <a:avLst/>
            <a:gdLst/>
            <a:ahLst/>
            <a:cxnLst/>
            <a:rect l="l" t="t" r="r" b="b"/>
            <a:pathLst>
              <a:path w="607021" h="945783">
                <a:moveTo>
                  <a:pt x="607021" y="0"/>
                </a:moveTo>
                <a:lnTo>
                  <a:pt x="0" y="0"/>
                </a:lnTo>
                <a:lnTo>
                  <a:pt x="0" y="945784"/>
                </a:lnTo>
                <a:lnTo>
                  <a:pt x="607021" y="945784"/>
                </a:lnTo>
                <a:lnTo>
                  <a:pt x="60702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28" name="Freeform 28"/>
          <p:cNvSpPr/>
          <p:nvPr/>
        </p:nvSpPr>
        <p:spPr>
          <a:xfrm rot="-2806251" flipH="1">
            <a:off x="3856806" y="1815125"/>
            <a:ext cx="404681" cy="630522"/>
          </a:xfrm>
          <a:custGeom>
            <a:avLst/>
            <a:gdLst/>
            <a:ahLst/>
            <a:cxnLst/>
            <a:rect l="l" t="t" r="r" b="b"/>
            <a:pathLst>
              <a:path w="607021" h="945783">
                <a:moveTo>
                  <a:pt x="607021" y="0"/>
                </a:moveTo>
                <a:lnTo>
                  <a:pt x="0" y="0"/>
                </a:lnTo>
                <a:lnTo>
                  <a:pt x="0" y="945784"/>
                </a:lnTo>
                <a:lnTo>
                  <a:pt x="607021" y="945784"/>
                </a:lnTo>
                <a:lnTo>
                  <a:pt x="60702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29" name="Freeform 29"/>
          <p:cNvSpPr/>
          <p:nvPr/>
        </p:nvSpPr>
        <p:spPr>
          <a:xfrm rot="-2806251" flipH="1">
            <a:off x="7596544" y="1812504"/>
            <a:ext cx="404681" cy="630522"/>
          </a:xfrm>
          <a:custGeom>
            <a:avLst/>
            <a:gdLst/>
            <a:ahLst/>
            <a:cxnLst/>
            <a:rect l="l" t="t" r="r" b="b"/>
            <a:pathLst>
              <a:path w="607021" h="945783">
                <a:moveTo>
                  <a:pt x="607021" y="0"/>
                </a:moveTo>
                <a:lnTo>
                  <a:pt x="0" y="0"/>
                </a:lnTo>
                <a:lnTo>
                  <a:pt x="0" y="945784"/>
                </a:lnTo>
                <a:lnTo>
                  <a:pt x="607021" y="945784"/>
                </a:lnTo>
                <a:lnTo>
                  <a:pt x="60702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0" name="Group 6">
            <a:extLst>
              <a:ext uri="{FF2B5EF4-FFF2-40B4-BE49-F238E27FC236}">
                <a16:creationId xmlns:a16="http://schemas.microsoft.com/office/drawing/2014/main" id="{F2492750-EB6A-8496-E8A9-D00EFB7C6C0F}"/>
              </a:ext>
            </a:extLst>
          </p:cNvPr>
          <p:cNvGrpSpPr/>
          <p:nvPr/>
        </p:nvGrpSpPr>
        <p:grpSpPr>
          <a:xfrm>
            <a:off x="384897" y="1030000"/>
            <a:ext cx="7908829" cy="1887199"/>
            <a:chOff x="-114307" y="-2826739"/>
            <a:chExt cx="15817660" cy="3774396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5910543-15E3-F2CD-BD0A-980266A7B232}"/>
                </a:ext>
              </a:extLst>
            </p:cNvPr>
            <p:cNvSpPr/>
            <p:nvPr/>
          </p:nvSpPr>
          <p:spPr>
            <a:xfrm>
              <a:off x="0" y="0"/>
              <a:ext cx="13368809" cy="947657"/>
            </a:xfrm>
            <a:custGeom>
              <a:avLst/>
              <a:gdLst/>
              <a:ahLst/>
              <a:cxnLst/>
              <a:rect l="l" t="t" r="r" b="b"/>
              <a:pathLst>
                <a:path w="13368809" h="947657">
                  <a:moveTo>
                    <a:pt x="0" y="0"/>
                  </a:moveTo>
                  <a:lnTo>
                    <a:pt x="13368809" y="0"/>
                  </a:lnTo>
                  <a:lnTo>
                    <a:pt x="13368809" y="947657"/>
                  </a:lnTo>
                  <a:lnTo>
                    <a:pt x="0" y="9476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11232A8A-35AA-548F-38FE-73AB9FB9060E}"/>
                </a:ext>
              </a:extLst>
            </p:cNvPr>
            <p:cNvSpPr txBox="1"/>
            <p:nvPr/>
          </p:nvSpPr>
          <p:spPr>
            <a:xfrm>
              <a:off x="-114307" y="-2826739"/>
              <a:ext cx="15817660" cy="10524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3371"/>
                </a:lnSpc>
                <a:spcBef>
                  <a:spcPct val="0"/>
                </a:spcBef>
              </a:pPr>
              <a:r>
                <a:rPr lang="en-US" sz="2666" b="1" dirty="0">
                  <a:solidFill>
                    <a:srgbClr val="8C52FF"/>
                  </a:solidFill>
                  <a:latin typeface="Times New Roman Condensed Bold"/>
                  <a:ea typeface="Times New Roman Condensed Bold"/>
                  <a:cs typeface="Times New Roman Condensed Bold"/>
                  <a:sym typeface="Times New Roman Condensed Bold"/>
                </a:rPr>
                <a:t>Step 4: </a:t>
              </a:r>
              <a:r>
                <a:rPr lang="en-US" sz="2666" b="1" dirty="0">
                  <a:solidFill>
                    <a:srgbClr val="8C52FF"/>
                  </a:solidFill>
                  <a:latin typeface="Times New Roman Condensed Bold"/>
                  <a:sym typeface="Times New Roman Bold"/>
                </a:rPr>
                <a:t>Frequency Based Filters -- </a:t>
              </a:r>
              <a:r>
                <a:rPr lang="en-US" sz="2666" b="1" dirty="0">
                  <a:solidFill>
                    <a:srgbClr val="8C52FF"/>
                  </a:solidFill>
                  <a:latin typeface="Times New Roman Condensed Bold"/>
                  <a:sym typeface="Times New Roman Condensed Bold"/>
                </a:rPr>
                <a:t>Filtering Techniques </a:t>
              </a:r>
              <a:endParaRPr lang="en-US" sz="2666" b="1" dirty="0">
                <a:solidFill>
                  <a:srgbClr val="8C52FF"/>
                </a:solidFill>
                <a:latin typeface="Times New Roman Condensed Bold"/>
                <a:sym typeface="Times New Roman Bold"/>
              </a:endParaRPr>
            </a:p>
            <a:p>
              <a:pPr>
                <a:lnSpc>
                  <a:spcPts val="3371"/>
                </a:lnSpc>
                <a:spcBef>
                  <a:spcPct val="0"/>
                </a:spcBef>
              </a:pPr>
              <a:endParaRPr lang="en-US" sz="2666" b="1" dirty="0">
                <a:solidFill>
                  <a:srgbClr val="8C52FF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08F48-D514-EF6C-1B77-8B7B87C88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4CBB6ED0-1ACD-4B4F-80AE-739DE4A9F3E8}"/>
              </a:ext>
            </a:extLst>
          </p:cNvPr>
          <p:cNvSpPr txBox="1"/>
          <p:nvPr/>
        </p:nvSpPr>
        <p:spPr>
          <a:xfrm>
            <a:off x="631924" y="478076"/>
            <a:ext cx="5972076" cy="70604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4195"/>
              </a:lnSpc>
            </a:pPr>
            <a:r>
              <a:rPr lang="en-US" sz="4666" b="1" dirty="0">
                <a:solidFill>
                  <a:srgbClr val="7068F4"/>
                </a:solidFill>
                <a:latin typeface="Times New Roman Bold"/>
                <a:cs typeface="Times New Roman Bold"/>
                <a:sym typeface="Times New Roman Bold"/>
              </a:rPr>
              <a:t>Preprocessing Steps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0C07DA46-788A-7C16-A01C-FB1C5C7B166B}"/>
              </a:ext>
            </a:extLst>
          </p:cNvPr>
          <p:cNvSpPr txBox="1"/>
          <p:nvPr/>
        </p:nvSpPr>
        <p:spPr>
          <a:xfrm>
            <a:off x="4304016" y="1605259"/>
            <a:ext cx="6310610" cy="43974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3176"/>
              </a:lnSpc>
              <a:spcBef>
                <a:spcPct val="0"/>
              </a:spcBef>
            </a:pPr>
            <a:r>
              <a:rPr lang="en-US" sz="2000" b="1" i="1" dirty="0">
                <a:solidFill>
                  <a:srgbClr val="272525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Command</a:t>
            </a:r>
          </a:p>
          <a:p>
            <a:pPr>
              <a:lnSpc>
                <a:spcPts val="3176"/>
              </a:lnSpc>
              <a:spcBef>
                <a:spcPct val="0"/>
              </a:spcBef>
            </a:pPr>
            <a:endParaRPr lang="en-US" sz="2000" b="1" i="1" dirty="0">
              <a:solidFill>
                <a:srgbClr val="272525"/>
              </a:solidFill>
              <a:latin typeface="Times New Roman Condensed"/>
              <a:ea typeface="Times New Roman Condensed"/>
              <a:cs typeface="Times New Roman Condensed"/>
              <a:sym typeface="Times New Roman Condensed"/>
            </a:endParaRPr>
          </a:p>
        </p:txBody>
      </p:sp>
      <p:sp>
        <p:nvSpPr>
          <p:cNvPr id="34" name="TextBox 11">
            <a:extLst>
              <a:ext uri="{FF2B5EF4-FFF2-40B4-BE49-F238E27FC236}">
                <a16:creationId xmlns:a16="http://schemas.microsoft.com/office/drawing/2014/main" id="{8EE4B95B-EB65-D998-B132-60EA3B6FEDFC}"/>
              </a:ext>
            </a:extLst>
          </p:cNvPr>
          <p:cNvSpPr txBox="1"/>
          <p:nvPr/>
        </p:nvSpPr>
        <p:spPr>
          <a:xfrm>
            <a:off x="4779407" y="2904840"/>
            <a:ext cx="1008495" cy="43974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3176"/>
              </a:lnSpc>
              <a:spcBef>
                <a:spcPct val="0"/>
              </a:spcBef>
            </a:pPr>
            <a:r>
              <a:rPr lang="en-US" sz="2000" b="1" i="1" dirty="0">
                <a:solidFill>
                  <a:srgbClr val="272525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FE3FFE-59A4-BD54-22AD-E8B90C438C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510"/>
          <a:stretch/>
        </p:blipFill>
        <p:spPr>
          <a:xfrm>
            <a:off x="203200" y="3727406"/>
            <a:ext cx="5446121" cy="2171965"/>
          </a:xfrm>
          <a:prstGeom prst="rect">
            <a:avLst/>
          </a:prstGeom>
        </p:spPr>
      </p:pic>
      <p:sp>
        <p:nvSpPr>
          <p:cNvPr id="6" name="TextBox 11">
            <a:extLst>
              <a:ext uri="{FF2B5EF4-FFF2-40B4-BE49-F238E27FC236}">
                <a16:creationId xmlns:a16="http://schemas.microsoft.com/office/drawing/2014/main" id="{3EE5D498-5F96-BEE2-2D69-0A69B31113D7}"/>
              </a:ext>
            </a:extLst>
          </p:cNvPr>
          <p:cNvSpPr txBox="1"/>
          <p:nvPr/>
        </p:nvSpPr>
        <p:spPr>
          <a:xfrm>
            <a:off x="530982" y="3209130"/>
            <a:ext cx="5243810" cy="43974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3176"/>
              </a:lnSpc>
              <a:spcBef>
                <a:spcPct val="0"/>
              </a:spcBef>
            </a:pPr>
            <a:r>
              <a:rPr lang="en-US" sz="2000" b="1" i="1" dirty="0">
                <a:solidFill>
                  <a:srgbClr val="272525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Before</a:t>
            </a: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8CCE0AC8-5F19-E80A-C177-99966B8CB8A3}"/>
              </a:ext>
            </a:extLst>
          </p:cNvPr>
          <p:cNvSpPr txBox="1"/>
          <p:nvPr/>
        </p:nvSpPr>
        <p:spPr>
          <a:xfrm>
            <a:off x="6604001" y="3219492"/>
            <a:ext cx="1828799" cy="43974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3176"/>
              </a:lnSpc>
              <a:spcBef>
                <a:spcPct val="0"/>
              </a:spcBef>
            </a:pPr>
            <a:r>
              <a:rPr lang="en-US" sz="2000" b="1" i="1" dirty="0">
                <a:solidFill>
                  <a:srgbClr val="272525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After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74A4FEF4-0663-DA48-6D58-78494430F639}"/>
              </a:ext>
            </a:extLst>
          </p:cNvPr>
          <p:cNvSpPr txBox="1"/>
          <p:nvPr/>
        </p:nvSpPr>
        <p:spPr>
          <a:xfrm>
            <a:off x="711200" y="1138770"/>
            <a:ext cx="7185632" cy="52621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3371"/>
              </a:lnSpc>
              <a:spcBef>
                <a:spcPct val="0"/>
              </a:spcBef>
            </a:pPr>
            <a:r>
              <a:rPr lang="en-US" sz="2666" b="1" dirty="0">
                <a:solidFill>
                  <a:srgbClr val="8C52FF"/>
                </a:solidFill>
                <a:latin typeface="Times New Roman Condensed Bold"/>
                <a:sym typeface="Times New Roman Condensed Bold"/>
              </a:rPr>
              <a:t>Band-Pass filter </a:t>
            </a:r>
          </a:p>
        </p:txBody>
      </p:sp>
      <p:pic>
        <p:nvPicPr>
          <p:cNvPr id="9" name="Picture 8" descr="Picture">
            <a:extLst>
              <a:ext uri="{FF2B5EF4-FFF2-40B4-BE49-F238E27FC236}">
                <a16:creationId xmlns:a16="http://schemas.microsoft.com/office/drawing/2014/main" id="{0A70DD05-A368-5239-90DD-2E220910C4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897"/>
          <a:stretch/>
        </p:blipFill>
        <p:spPr>
          <a:xfrm>
            <a:off x="6445107" y="3740504"/>
            <a:ext cx="5362877" cy="21719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FBEED0-8A84-98EB-0363-280154FB54A5}"/>
              </a:ext>
            </a:extLst>
          </p:cNvPr>
          <p:cNvSpPr txBox="1"/>
          <p:nvPr/>
        </p:nvSpPr>
        <p:spPr>
          <a:xfrm>
            <a:off x="2706684" y="1974364"/>
            <a:ext cx="7476846" cy="1188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533"/>
              </a:spcAft>
            </a:pPr>
            <a:r>
              <a:rPr lang="en-US" sz="2000" dirty="0" err="1">
                <a:solidFill>
                  <a:srgbClr val="272525"/>
                </a:solidFill>
                <a:latin typeface="Times New Roman Condensed"/>
              </a:rPr>
              <a:t>hpf</a:t>
            </a:r>
            <a:r>
              <a:rPr lang="en-US" sz="2000" dirty="0">
                <a:solidFill>
                  <a:srgbClr val="272525"/>
                </a:solidFill>
                <a:latin typeface="Times New Roman Condensed"/>
              </a:rPr>
              <a:t> = 0.01;  % high-pass cutoff (Hz)  </a:t>
            </a:r>
            <a:r>
              <a:rPr lang="en-US" sz="2000" dirty="0" err="1">
                <a:solidFill>
                  <a:srgbClr val="272525"/>
                </a:solidFill>
                <a:latin typeface="Times New Roman Condensed"/>
              </a:rPr>
              <a:t>lpf</a:t>
            </a:r>
            <a:r>
              <a:rPr lang="en-US" sz="2000" dirty="0">
                <a:solidFill>
                  <a:srgbClr val="272525"/>
                </a:solidFill>
                <a:latin typeface="Times New Roman Condensed"/>
              </a:rPr>
              <a:t> = 0.5;   % low-pass cutoff (Hz)</a:t>
            </a:r>
          </a:p>
          <a:p>
            <a:pPr>
              <a:lnSpc>
                <a:spcPct val="115000"/>
              </a:lnSpc>
              <a:spcAft>
                <a:spcPts val="533"/>
              </a:spcAft>
            </a:pPr>
            <a:r>
              <a:rPr lang="en-US" sz="2000" dirty="0">
                <a:solidFill>
                  <a:srgbClr val="272525"/>
                </a:solidFill>
                <a:latin typeface="Times New Roman Condensed"/>
              </a:rPr>
              <a:t>[</a:t>
            </a:r>
            <a:r>
              <a:rPr lang="en-US" sz="2000" dirty="0" err="1">
                <a:solidFill>
                  <a:srgbClr val="272525"/>
                </a:solidFill>
                <a:latin typeface="Times New Roman Condensed"/>
              </a:rPr>
              <a:t>dod_filt</a:t>
            </a:r>
            <a:r>
              <a:rPr lang="en-US" sz="2000" dirty="0">
                <a:solidFill>
                  <a:srgbClr val="272525"/>
                </a:solidFill>
                <a:latin typeface="Times New Roman Condensed"/>
              </a:rPr>
              <a:t>, ~] = </a:t>
            </a:r>
            <a:r>
              <a:rPr lang="en-US" sz="2000" dirty="0" err="1">
                <a:solidFill>
                  <a:srgbClr val="272525"/>
                </a:solidFill>
                <a:latin typeface="Times New Roman Condensed"/>
              </a:rPr>
              <a:t>hmrBandpassFilt</a:t>
            </a:r>
            <a:r>
              <a:rPr lang="en-US" sz="2000" dirty="0">
                <a:solidFill>
                  <a:srgbClr val="272525"/>
                </a:solidFill>
                <a:latin typeface="Times New Roman Condensed"/>
              </a:rPr>
              <a:t>(</a:t>
            </a:r>
            <a:r>
              <a:rPr lang="en-US" sz="2000" dirty="0" err="1">
                <a:solidFill>
                  <a:srgbClr val="272525"/>
                </a:solidFill>
                <a:latin typeface="Times New Roman Condensed"/>
              </a:rPr>
              <a:t>dod</a:t>
            </a:r>
            <a:r>
              <a:rPr lang="en-US" sz="2000" dirty="0">
                <a:solidFill>
                  <a:srgbClr val="272525"/>
                </a:solidFill>
                <a:latin typeface="Times New Roman Condensed"/>
              </a:rPr>
              <a:t>, t, SD, </a:t>
            </a:r>
            <a:r>
              <a:rPr lang="en-US" sz="2000" dirty="0" err="1">
                <a:solidFill>
                  <a:srgbClr val="272525"/>
                </a:solidFill>
                <a:latin typeface="Times New Roman Condensed"/>
              </a:rPr>
              <a:t>hpf</a:t>
            </a:r>
            <a:r>
              <a:rPr lang="en-US" sz="2000" dirty="0">
                <a:solidFill>
                  <a:srgbClr val="272525"/>
                </a:solidFill>
                <a:latin typeface="Times New Roman Condensed"/>
              </a:rPr>
              <a:t>, </a:t>
            </a:r>
            <a:r>
              <a:rPr lang="en-US" sz="2000" dirty="0" err="1">
                <a:solidFill>
                  <a:srgbClr val="272525"/>
                </a:solidFill>
                <a:latin typeface="Times New Roman Condensed"/>
              </a:rPr>
              <a:t>lpf</a:t>
            </a:r>
            <a:r>
              <a:rPr lang="en-US" sz="2000" dirty="0">
                <a:solidFill>
                  <a:srgbClr val="272525"/>
                </a:solidFill>
                <a:latin typeface="Times New Roman Condensed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88040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73881-0DDA-63BF-A6B4-9C164AEE6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18F73731-B6E2-76B2-3E47-FE1C8E548EC3}"/>
              </a:ext>
            </a:extLst>
          </p:cNvPr>
          <p:cNvSpPr txBox="1"/>
          <p:nvPr/>
        </p:nvSpPr>
        <p:spPr>
          <a:xfrm>
            <a:off x="631924" y="478076"/>
            <a:ext cx="5972076" cy="70604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4195"/>
              </a:lnSpc>
            </a:pPr>
            <a:r>
              <a:rPr lang="en-US" sz="4666" b="1" dirty="0">
                <a:solidFill>
                  <a:srgbClr val="7068F4"/>
                </a:solidFill>
                <a:latin typeface="Times New Roman Bold"/>
                <a:cs typeface="Times New Roman Bold"/>
                <a:sym typeface="Times New Roman Bold"/>
              </a:rPr>
              <a:t>Preprocessing Steps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6EC3D46-657D-3622-588F-38217794150A}"/>
              </a:ext>
            </a:extLst>
          </p:cNvPr>
          <p:cNvSpPr txBox="1"/>
          <p:nvPr/>
        </p:nvSpPr>
        <p:spPr>
          <a:xfrm>
            <a:off x="4304016" y="1605259"/>
            <a:ext cx="6310610" cy="43974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3176"/>
              </a:lnSpc>
              <a:spcBef>
                <a:spcPct val="0"/>
              </a:spcBef>
            </a:pPr>
            <a:r>
              <a:rPr lang="en-US" sz="2000" b="1" i="1" dirty="0">
                <a:solidFill>
                  <a:srgbClr val="272525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Command</a:t>
            </a:r>
          </a:p>
          <a:p>
            <a:pPr>
              <a:lnSpc>
                <a:spcPts val="3176"/>
              </a:lnSpc>
              <a:spcBef>
                <a:spcPct val="0"/>
              </a:spcBef>
            </a:pPr>
            <a:endParaRPr lang="en-US" sz="2000" b="1" i="1" dirty="0">
              <a:solidFill>
                <a:srgbClr val="272525"/>
              </a:solidFill>
              <a:latin typeface="Times New Roman Condensed"/>
              <a:ea typeface="Times New Roman Condensed"/>
              <a:cs typeface="Times New Roman Condensed"/>
              <a:sym typeface="Times New Roman Condensed"/>
            </a:endParaRPr>
          </a:p>
        </p:txBody>
      </p:sp>
      <p:sp>
        <p:nvSpPr>
          <p:cNvPr id="34" name="TextBox 11">
            <a:extLst>
              <a:ext uri="{FF2B5EF4-FFF2-40B4-BE49-F238E27FC236}">
                <a16:creationId xmlns:a16="http://schemas.microsoft.com/office/drawing/2014/main" id="{D7063F4B-E095-9A87-968B-A78889942B46}"/>
              </a:ext>
            </a:extLst>
          </p:cNvPr>
          <p:cNvSpPr txBox="1"/>
          <p:nvPr/>
        </p:nvSpPr>
        <p:spPr>
          <a:xfrm>
            <a:off x="4779407" y="2904840"/>
            <a:ext cx="1008495" cy="43974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3176"/>
              </a:lnSpc>
              <a:spcBef>
                <a:spcPct val="0"/>
              </a:spcBef>
            </a:pPr>
            <a:r>
              <a:rPr lang="en-US" sz="2000" b="1" i="1" dirty="0">
                <a:solidFill>
                  <a:srgbClr val="272525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00619E-1438-978D-169F-BE232C112C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510"/>
          <a:stretch/>
        </p:blipFill>
        <p:spPr>
          <a:xfrm>
            <a:off x="203200" y="3727406"/>
            <a:ext cx="5446121" cy="2171965"/>
          </a:xfrm>
          <a:prstGeom prst="rect">
            <a:avLst/>
          </a:prstGeom>
        </p:spPr>
      </p:pic>
      <p:sp>
        <p:nvSpPr>
          <p:cNvPr id="6" name="TextBox 11">
            <a:extLst>
              <a:ext uri="{FF2B5EF4-FFF2-40B4-BE49-F238E27FC236}">
                <a16:creationId xmlns:a16="http://schemas.microsoft.com/office/drawing/2014/main" id="{19F797EE-1626-D81C-11A9-3BB579FF453E}"/>
              </a:ext>
            </a:extLst>
          </p:cNvPr>
          <p:cNvSpPr txBox="1"/>
          <p:nvPr/>
        </p:nvSpPr>
        <p:spPr>
          <a:xfrm>
            <a:off x="530982" y="3209130"/>
            <a:ext cx="5243810" cy="43974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3176"/>
              </a:lnSpc>
              <a:spcBef>
                <a:spcPct val="0"/>
              </a:spcBef>
            </a:pPr>
            <a:r>
              <a:rPr lang="en-US" sz="2000" b="1" i="1" dirty="0">
                <a:solidFill>
                  <a:srgbClr val="272525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Before</a:t>
            </a: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C76AC4EE-5119-C700-B02A-A1983B84AC1B}"/>
              </a:ext>
            </a:extLst>
          </p:cNvPr>
          <p:cNvSpPr txBox="1"/>
          <p:nvPr/>
        </p:nvSpPr>
        <p:spPr>
          <a:xfrm>
            <a:off x="6604001" y="3219492"/>
            <a:ext cx="1828799" cy="43974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3176"/>
              </a:lnSpc>
              <a:spcBef>
                <a:spcPct val="0"/>
              </a:spcBef>
            </a:pPr>
            <a:r>
              <a:rPr lang="en-US" sz="2000" b="1" i="1" dirty="0">
                <a:solidFill>
                  <a:srgbClr val="272525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After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8B179322-5AF4-2031-3DE4-E71235F3AA15}"/>
              </a:ext>
            </a:extLst>
          </p:cNvPr>
          <p:cNvSpPr txBox="1"/>
          <p:nvPr/>
        </p:nvSpPr>
        <p:spPr>
          <a:xfrm>
            <a:off x="711200" y="1138770"/>
            <a:ext cx="7185632" cy="52621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3371"/>
              </a:lnSpc>
              <a:spcBef>
                <a:spcPct val="0"/>
              </a:spcBef>
            </a:pPr>
            <a:r>
              <a:rPr lang="en-US" sz="2666" b="1" dirty="0">
                <a:solidFill>
                  <a:srgbClr val="8C52FF"/>
                </a:solidFill>
                <a:latin typeface="Times New Roman Condensed Bold"/>
                <a:sym typeface="Times New Roman Condensed Bold"/>
              </a:rPr>
              <a:t>Step 4: PCA Filter – Filtering Techniques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D1F41C-737F-EB4A-F2EE-74B8776A11A5}"/>
              </a:ext>
            </a:extLst>
          </p:cNvPr>
          <p:cNvSpPr txBox="1"/>
          <p:nvPr/>
        </p:nvSpPr>
        <p:spPr>
          <a:xfrm>
            <a:off x="2706684" y="1974364"/>
            <a:ext cx="7476846" cy="770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533"/>
              </a:spcAft>
            </a:pPr>
            <a:r>
              <a:rPr lang="en-US" sz="2000" dirty="0">
                <a:solidFill>
                  <a:srgbClr val="272525"/>
                </a:solidFill>
                <a:latin typeface="Times New Roman Condensed"/>
              </a:rPr>
              <a:t>&gt;&gt; </a:t>
            </a:r>
            <a:r>
              <a:rPr lang="en-US" sz="2000" dirty="0" err="1">
                <a:solidFill>
                  <a:srgbClr val="272525"/>
                </a:solidFill>
                <a:latin typeface="Times New Roman Condensed"/>
              </a:rPr>
              <a:t>PCAFilter</a:t>
            </a:r>
            <a:r>
              <a:rPr lang="en-US" sz="2000" dirty="0">
                <a:solidFill>
                  <a:srgbClr val="272525"/>
                </a:solidFill>
                <a:latin typeface="Times New Roman Condensed"/>
              </a:rPr>
              <a:t>(</a:t>
            </a:r>
            <a:r>
              <a:rPr lang="en-US" sz="2000" dirty="0" err="1">
                <a:solidFill>
                  <a:srgbClr val="272525"/>
                </a:solidFill>
                <a:latin typeface="Times New Roman Condensed"/>
              </a:rPr>
              <a:t>nSV</a:t>
            </a:r>
            <a:r>
              <a:rPr lang="en-US" sz="2000" dirty="0">
                <a:solidFill>
                  <a:srgbClr val="272525"/>
                </a:solidFill>
                <a:latin typeface="Times New Roman Condensed"/>
              </a:rPr>
              <a:t>) %% Number of principal components to remove </a:t>
            </a:r>
          </a:p>
        </p:txBody>
      </p:sp>
      <p:pic>
        <p:nvPicPr>
          <p:cNvPr id="3" name="Picture 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C57B5E93-6525-CB3B-7E05-7E742EB569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2" r="40480"/>
          <a:stretch/>
        </p:blipFill>
        <p:spPr>
          <a:xfrm>
            <a:off x="6445107" y="3731503"/>
            <a:ext cx="4999441" cy="234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631924" y="1269846"/>
            <a:ext cx="6950259" cy="1840366"/>
            <a:chOff x="0" y="-2733073"/>
            <a:chExt cx="13900517" cy="36807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897240" cy="947657"/>
            </a:xfrm>
            <a:custGeom>
              <a:avLst/>
              <a:gdLst/>
              <a:ahLst/>
              <a:cxnLst/>
              <a:rect l="l" t="t" r="r" b="b"/>
              <a:pathLst>
                <a:path w="13897240" h="947657">
                  <a:moveTo>
                    <a:pt x="0" y="0"/>
                  </a:moveTo>
                  <a:lnTo>
                    <a:pt x="13897240" y="0"/>
                  </a:lnTo>
                  <a:lnTo>
                    <a:pt x="13897240" y="947657"/>
                  </a:lnTo>
                  <a:lnTo>
                    <a:pt x="0" y="9476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277" y="-2733073"/>
              <a:ext cx="13897240" cy="10524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3371"/>
                </a:lnSpc>
                <a:spcBef>
                  <a:spcPct val="0"/>
                </a:spcBef>
              </a:pPr>
              <a:r>
                <a:rPr lang="en-US" sz="2666" b="1" dirty="0">
                  <a:solidFill>
                    <a:srgbClr val="8C52FF"/>
                  </a:solidFill>
                  <a:latin typeface="Times New Roman Condensed Bold"/>
                  <a:ea typeface="Times New Roman Condensed Bold"/>
                  <a:cs typeface="Times New Roman Condensed Bold"/>
                  <a:sym typeface="Times New Roman Condensed Bold"/>
                </a:rPr>
                <a:t>Step 5: </a:t>
              </a:r>
              <a:r>
                <a:rPr lang="en-US" sz="2666" b="1" dirty="0">
                  <a:solidFill>
                    <a:srgbClr val="8C52FF"/>
                  </a:solidFill>
                  <a:latin typeface="Times New Roman Condensed Bold"/>
                </a:rPr>
                <a:t>Baseline correction:</a:t>
              </a:r>
            </a:p>
            <a:p>
              <a:pPr>
                <a:lnSpc>
                  <a:spcPts val="3371"/>
                </a:lnSpc>
                <a:spcBef>
                  <a:spcPct val="0"/>
                </a:spcBef>
              </a:pPr>
              <a:endParaRPr lang="en-US" sz="2666" b="1" dirty="0">
                <a:solidFill>
                  <a:srgbClr val="8C52FF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860308" y="3429000"/>
            <a:ext cx="10194467" cy="386513"/>
          </a:xfrm>
          <a:custGeom>
            <a:avLst/>
            <a:gdLst/>
            <a:ahLst/>
            <a:cxnLst/>
            <a:rect l="l" t="t" r="r" b="b"/>
            <a:pathLst>
              <a:path w="20388934" h="773027">
                <a:moveTo>
                  <a:pt x="0" y="0"/>
                </a:moveTo>
                <a:lnTo>
                  <a:pt x="20388934" y="0"/>
                </a:lnTo>
                <a:lnTo>
                  <a:pt x="20388934" y="773027"/>
                </a:lnTo>
                <a:lnTo>
                  <a:pt x="0" y="77302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US" sz="1200"/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30B76281-CA71-7CAD-A251-318B5833BD7E}"/>
              </a:ext>
            </a:extLst>
          </p:cNvPr>
          <p:cNvSpPr txBox="1"/>
          <p:nvPr/>
        </p:nvSpPr>
        <p:spPr>
          <a:xfrm>
            <a:off x="631924" y="478076"/>
            <a:ext cx="5972076" cy="70604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4195"/>
              </a:lnSpc>
            </a:pPr>
            <a:r>
              <a:rPr lang="en-US" sz="4666" b="1" dirty="0">
                <a:solidFill>
                  <a:srgbClr val="7068F4"/>
                </a:solidFill>
                <a:latin typeface="Times New Roman Bold"/>
                <a:cs typeface="Times New Roman Bold"/>
                <a:sym typeface="Times New Roman Bold"/>
              </a:rPr>
              <a:t>Preprocessing Steps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8E41986-621E-D08A-B2C4-18F46F97529F}"/>
              </a:ext>
            </a:extLst>
          </p:cNvPr>
          <p:cNvGraphicFramePr>
            <a:graphicFrameLocks noGrp="1"/>
          </p:cNvGraphicFramePr>
          <p:nvPr/>
        </p:nvGraphicFramePr>
        <p:xfrm>
          <a:off x="1828800" y="2055337"/>
          <a:ext cx="8178378" cy="2747327"/>
        </p:xfrm>
        <a:graphic>
          <a:graphicData uri="http://schemas.openxmlformats.org/drawingml/2006/table">
            <a:tbl>
              <a:tblPr firstRow="1" firstCol="1" bandRow="1">
                <a:tableStyleId>{775DCB02-9BB8-47FD-8907-85C794F793BA}</a:tableStyleId>
              </a:tblPr>
              <a:tblGrid>
                <a:gridCol w="2726126">
                  <a:extLst>
                    <a:ext uri="{9D8B030D-6E8A-4147-A177-3AD203B41FA5}">
                      <a16:colId xmlns:a16="http://schemas.microsoft.com/office/drawing/2014/main" val="2077603926"/>
                    </a:ext>
                  </a:extLst>
                </a:gridCol>
                <a:gridCol w="2726126">
                  <a:extLst>
                    <a:ext uri="{9D8B030D-6E8A-4147-A177-3AD203B41FA5}">
                      <a16:colId xmlns:a16="http://schemas.microsoft.com/office/drawing/2014/main" val="1525579871"/>
                    </a:ext>
                  </a:extLst>
                </a:gridCol>
                <a:gridCol w="2726126">
                  <a:extLst>
                    <a:ext uri="{9D8B030D-6E8A-4147-A177-3AD203B41FA5}">
                      <a16:colId xmlns:a16="http://schemas.microsoft.com/office/drawing/2014/main" val="3252873312"/>
                    </a:ext>
                  </a:extLst>
                </a:gridCol>
              </a:tblGrid>
              <a:tr h="59730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 dirty="0">
                          <a:effectLst/>
                        </a:rPr>
                        <a:t>Method</a:t>
                      </a:r>
                      <a:endParaRPr lang="en-US" sz="1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>
                          <a:effectLst/>
                        </a:rPr>
                        <a:t>When to Use</a:t>
                      </a:r>
                      <a:endParaRPr lang="en-US" sz="1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 dirty="0">
                          <a:effectLst/>
                        </a:rPr>
                        <a:t>Homer Function</a:t>
                      </a:r>
                      <a:endParaRPr lang="en-US" sz="1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/>
                </a:tc>
                <a:extLst>
                  <a:ext uri="{0D108BD9-81ED-4DB2-BD59-A6C34878D82A}">
                    <a16:rowId xmlns:a16="http://schemas.microsoft.com/office/drawing/2014/main" val="2599911000"/>
                  </a:ext>
                </a:extLst>
              </a:tr>
              <a:tr h="60974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 dirty="0">
                          <a:effectLst/>
                        </a:rPr>
                        <a:t>Bandpass Filter</a:t>
                      </a:r>
                      <a:endParaRPr lang="en-US" sz="1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>
                          <a:effectLst/>
                        </a:rPr>
                        <a:t>Always</a:t>
                      </a:r>
                      <a:endParaRPr lang="en-US" sz="1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>
                          <a:effectLst/>
                        </a:rPr>
                        <a:t>hmrBandpassFilt</a:t>
                      </a:r>
                      <a:endParaRPr lang="en-US" sz="1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/>
                </a:tc>
                <a:extLst>
                  <a:ext uri="{0D108BD9-81ED-4DB2-BD59-A6C34878D82A}">
                    <a16:rowId xmlns:a16="http://schemas.microsoft.com/office/drawing/2014/main" val="2403526019"/>
                  </a:ext>
                </a:extLst>
              </a:tr>
              <a:tr h="60974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 dirty="0">
                          <a:effectLst/>
                        </a:rPr>
                        <a:t>Baseline Subtraction</a:t>
                      </a:r>
                      <a:endParaRPr lang="en-US" sz="1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>
                          <a:effectLst/>
                        </a:rPr>
                        <a:t>Block design avg</a:t>
                      </a:r>
                      <a:endParaRPr lang="en-US" sz="1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>
                          <a:effectLst/>
                        </a:rPr>
                        <a:t>hmrBlockAvg</a:t>
                      </a:r>
                      <a:endParaRPr lang="en-US" sz="1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/>
                </a:tc>
                <a:extLst>
                  <a:ext uri="{0D108BD9-81ED-4DB2-BD59-A6C34878D82A}">
                    <a16:rowId xmlns:a16="http://schemas.microsoft.com/office/drawing/2014/main" val="3263556189"/>
                  </a:ext>
                </a:extLst>
              </a:tr>
              <a:tr h="93052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>
                          <a:effectLst/>
                        </a:rPr>
                        <a:t>GLM with Drift Correction</a:t>
                      </a:r>
                      <a:endParaRPr lang="en-US" sz="1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>
                          <a:effectLst/>
                        </a:rPr>
                        <a:t>GLM-based studies</a:t>
                      </a:r>
                      <a:endParaRPr lang="en-US" sz="1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 dirty="0" err="1">
                          <a:effectLst/>
                        </a:rPr>
                        <a:t>hmrDeconvHRF_DriftSS</a:t>
                      </a:r>
                      <a:endParaRPr lang="en-US" sz="1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/>
                </a:tc>
                <a:extLst>
                  <a:ext uri="{0D108BD9-81ED-4DB2-BD59-A6C34878D82A}">
                    <a16:rowId xmlns:a16="http://schemas.microsoft.com/office/drawing/2014/main" val="406066301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71569-A7B4-1DA5-532F-BAE740855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CCC6A98C-35E2-A819-D24F-F24A1A540D8C}"/>
              </a:ext>
            </a:extLst>
          </p:cNvPr>
          <p:cNvGrpSpPr/>
          <p:nvPr/>
        </p:nvGrpSpPr>
        <p:grpSpPr>
          <a:xfrm>
            <a:off x="631924" y="1269846"/>
            <a:ext cx="6950259" cy="1840366"/>
            <a:chOff x="0" y="-2733073"/>
            <a:chExt cx="13900517" cy="368073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1DE4278-1AC4-30A6-B086-B7CC1DC9D7EE}"/>
                </a:ext>
              </a:extLst>
            </p:cNvPr>
            <p:cNvSpPr/>
            <p:nvPr/>
          </p:nvSpPr>
          <p:spPr>
            <a:xfrm>
              <a:off x="0" y="0"/>
              <a:ext cx="13897240" cy="947657"/>
            </a:xfrm>
            <a:custGeom>
              <a:avLst/>
              <a:gdLst/>
              <a:ahLst/>
              <a:cxnLst/>
              <a:rect l="l" t="t" r="r" b="b"/>
              <a:pathLst>
                <a:path w="13897240" h="947657">
                  <a:moveTo>
                    <a:pt x="0" y="0"/>
                  </a:moveTo>
                  <a:lnTo>
                    <a:pt x="13897240" y="0"/>
                  </a:lnTo>
                  <a:lnTo>
                    <a:pt x="13897240" y="947657"/>
                  </a:lnTo>
                  <a:lnTo>
                    <a:pt x="0" y="9476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29B91FE0-EAA7-F951-2269-6040425D67F8}"/>
                </a:ext>
              </a:extLst>
            </p:cNvPr>
            <p:cNvSpPr txBox="1"/>
            <p:nvPr/>
          </p:nvSpPr>
          <p:spPr>
            <a:xfrm>
              <a:off x="3277" y="-2733073"/>
              <a:ext cx="13897240" cy="10524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3371"/>
                </a:lnSpc>
                <a:spcBef>
                  <a:spcPct val="0"/>
                </a:spcBef>
              </a:pPr>
              <a:r>
                <a:rPr lang="en-US" sz="2666" b="1" dirty="0">
                  <a:solidFill>
                    <a:srgbClr val="8C52FF"/>
                  </a:solidFill>
                  <a:latin typeface="Times New Roman Condensed Bold"/>
                  <a:ea typeface="Times New Roman Condensed Bold"/>
                  <a:cs typeface="Times New Roman Condensed Bold"/>
                  <a:sym typeface="Times New Roman Condensed Bold"/>
                </a:rPr>
                <a:t>Step 6: </a:t>
              </a:r>
              <a:r>
                <a:rPr lang="en-US" sz="2666" b="1" dirty="0">
                  <a:solidFill>
                    <a:srgbClr val="8C52FF"/>
                  </a:solidFill>
                  <a:latin typeface="Times New Roman Condensed Bold"/>
                </a:rPr>
                <a:t>Modified Beer lambert law</a:t>
              </a:r>
            </a:p>
            <a:p>
              <a:pPr>
                <a:lnSpc>
                  <a:spcPts val="3371"/>
                </a:lnSpc>
                <a:spcBef>
                  <a:spcPct val="0"/>
                </a:spcBef>
              </a:pPr>
              <a:endParaRPr lang="en-US" sz="2666" b="1" dirty="0">
                <a:solidFill>
                  <a:srgbClr val="8C52FF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endParaRPr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F0120ADB-71DA-AEE2-5D37-C00FFDD484EC}"/>
              </a:ext>
            </a:extLst>
          </p:cNvPr>
          <p:cNvSpPr/>
          <p:nvPr/>
        </p:nvSpPr>
        <p:spPr>
          <a:xfrm>
            <a:off x="860308" y="3429000"/>
            <a:ext cx="10194467" cy="386513"/>
          </a:xfrm>
          <a:custGeom>
            <a:avLst/>
            <a:gdLst/>
            <a:ahLst/>
            <a:cxnLst/>
            <a:rect l="l" t="t" r="r" b="b"/>
            <a:pathLst>
              <a:path w="20388934" h="773027">
                <a:moveTo>
                  <a:pt x="0" y="0"/>
                </a:moveTo>
                <a:lnTo>
                  <a:pt x="20388934" y="0"/>
                </a:lnTo>
                <a:lnTo>
                  <a:pt x="20388934" y="773027"/>
                </a:lnTo>
                <a:lnTo>
                  <a:pt x="0" y="77302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US" sz="1200"/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F5D5CE31-CFD5-50B9-602F-F07E58C0332A}"/>
              </a:ext>
            </a:extLst>
          </p:cNvPr>
          <p:cNvSpPr txBox="1"/>
          <p:nvPr/>
        </p:nvSpPr>
        <p:spPr>
          <a:xfrm>
            <a:off x="631924" y="478076"/>
            <a:ext cx="5972076" cy="70604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4195"/>
              </a:lnSpc>
            </a:pPr>
            <a:r>
              <a:rPr lang="en-US" sz="4666" b="1" dirty="0">
                <a:solidFill>
                  <a:srgbClr val="7068F4"/>
                </a:solidFill>
                <a:latin typeface="Times New Roman Bold"/>
                <a:cs typeface="Times New Roman Bold"/>
                <a:sym typeface="Times New Roman Bold"/>
              </a:rPr>
              <a:t>Preprocessing Steps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2FA3D4-1F67-6A09-6AF0-D9678CA727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897"/>
          <a:stretch/>
        </p:blipFill>
        <p:spPr>
          <a:xfrm>
            <a:off x="194016" y="2310553"/>
            <a:ext cx="5179946" cy="2136728"/>
          </a:xfrm>
          <a:prstGeom prst="rect">
            <a:avLst/>
          </a:prstGeom>
        </p:spPr>
      </p:pic>
      <p:pic>
        <p:nvPicPr>
          <p:cNvPr id="3" name="Picture 2" title="Inserting image...">
            <a:extLst>
              <a:ext uri="{FF2B5EF4-FFF2-40B4-BE49-F238E27FC236}">
                <a16:creationId xmlns:a16="http://schemas.microsoft.com/office/drawing/2014/main" id="{5B67F6A6-8228-0D98-5ABB-D5BA2D21EB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40"/>
          <a:stretch/>
        </p:blipFill>
        <p:spPr>
          <a:xfrm>
            <a:off x="6604000" y="2310553"/>
            <a:ext cx="5435599" cy="22228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020F32-C5E1-931A-D386-EC43D6049279}"/>
              </a:ext>
            </a:extLst>
          </p:cNvPr>
          <p:cNvSpPr txBox="1"/>
          <p:nvPr/>
        </p:nvSpPr>
        <p:spPr>
          <a:xfrm>
            <a:off x="2082800" y="1903481"/>
            <a:ext cx="218769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b="1" dirty="0"/>
              <a:t>HBO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8751AA-E4CB-A083-C332-3B9C3001578D}"/>
              </a:ext>
            </a:extLst>
          </p:cNvPr>
          <p:cNvSpPr txBox="1"/>
          <p:nvPr/>
        </p:nvSpPr>
        <p:spPr>
          <a:xfrm>
            <a:off x="8374242" y="1945302"/>
            <a:ext cx="218769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b="1" dirty="0"/>
              <a:t>HBR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22AED5-FE4B-ED9A-1A11-2E487CA621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6180"/>
          <a:stretch/>
        </p:blipFill>
        <p:spPr>
          <a:xfrm>
            <a:off x="3403601" y="4679945"/>
            <a:ext cx="4959171" cy="20671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506E9C-D8C6-206A-F469-50F395121B26}"/>
              </a:ext>
            </a:extLst>
          </p:cNvPr>
          <p:cNvSpPr txBox="1"/>
          <p:nvPr/>
        </p:nvSpPr>
        <p:spPr>
          <a:xfrm>
            <a:off x="5390514" y="4337699"/>
            <a:ext cx="218769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b="1" dirty="0"/>
              <a:t>HBT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46ED48-F796-C627-DE39-F6DE48307255}"/>
              </a:ext>
            </a:extLst>
          </p:cNvPr>
          <p:cNvSpPr txBox="1"/>
          <p:nvPr/>
        </p:nvSpPr>
        <p:spPr>
          <a:xfrm>
            <a:off x="5029201" y="1290196"/>
            <a:ext cx="6890759" cy="770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533"/>
              </a:spcAft>
            </a:pPr>
            <a:r>
              <a:rPr lang="en-US" sz="2000" dirty="0">
                <a:solidFill>
                  <a:srgbClr val="272525"/>
                </a:solidFill>
                <a:latin typeface="Times New Roman Condensed"/>
              </a:rPr>
              <a:t>dc = hmrOD2Conc(</a:t>
            </a:r>
            <a:r>
              <a:rPr lang="en-US" sz="2000" dirty="0" err="1">
                <a:solidFill>
                  <a:srgbClr val="272525"/>
                </a:solidFill>
                <a:latin typeface="Times New Roman Condensed"/>
              </a:rPr>
              <a:t>dod</a:t>
            </a:r>
            <a:r>
              <a:rPr lang="en-US" sz="2000" dirty="0">
                <a:solidFill>
                  <a:srgbClr val="272525"/>
                </a:solidFill>
                <a:latin typeface="Times New Roman Condensed"/>
              </a:rPr>
              <a:t>, SD, </a:t>
            </a:r>
            <a:r>
              <a:rPr lang="en-US" sz="2000" dirty="0" err="1">
                <a:solidFill>
                  <a:srgbClr val="272525"/>
                </a:solidFill>
                <a:latin typeface="Times New Roman Condensed"/>
              </a:rPr>
              <a:t>ppf</a:t>
            </a:r>
            <a:r>
              <a:rPr lang="en-US" sz="2000" dirty="0">
                <a:solidFill>
                  <a:srgbClr val="272525"/>
                </a:solidFill>
                <a:latin typeface="Times New Roman Condensed"/>
              </a:rPr>
              <a:t>);  % dc = </a:t>
            </a:r>
            <a:r>
              <a:rPr lang="en-US" sz="2000" dirty="0" err="1">
                <a:solidFill>
                  <a:srgbClr val="272525"/>
                </a:solidFill>
                <a:latin typeface="Times New Roman Condensed"/>
              </a:rPr>
              <a:t>HbO</a:t>
            </a:r>
            <a:r>
              <a:rPr lang="en-US" sz="2000" dirty="0">
                <a:solidFill>
                  <a:srgbClr val="272525"/>
                </a:solidFill>
                <a:latin typeface="Times New Roman Condensed"/>
              </a:rPr>
              <a:t>, </a:t>
            </a:r>
            <a:r>
              <a:rPr lang="en-US" sz="2000" dirty="0" err="1">
                <a:solidFill>
                  <a:srgbClr val="272525"/>
                </a:solidFill>
                <a:latin typeface="Times New Roman Condensed"/>
              </a:rPr>
              <a:t>HbR</a:t>
            </a:r>
            <a:r>
              <a:rPr lang="en-US" sz="2000" dirty="0">
                <a:solidFill>
                  <a:srgbClr val="272525"/>
                </a:solidFill>
                <a:latin typeface="Times New Roman Condensed"/>
              </a:rPr>
              <a:t>, </a:t>
            </a:r>
            <a:r>
              <a:rPr lang="en-US" sz="2000" dirty="0" err="1">
                <a:solidFill>
                  <a:srgbClr val="272525"/>
                </a:solidFill>
                <a:latin typeface="Times New Roman Condensed"/>
              </a:rPr>
              <a:t>HbT</a:t>
            </a:r>
            <a:r>
              <a:rPr lang="en-US" sz="2000" dirty="0">
                <a:solidFill>
                  <a:srgbClr val="272525"/>
                </a:solidFill>
                <a:latin typeface="Times New Roman Condensed"/>
              </a:rPr>
              <a:t> concentrations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96F3722C-F44E-4768-2E33-23F76F004FB4}"/>
              </a:ext>
            </a:extLst>
          </p:cNvPr>
          <p:cNvSpPr txBox="1"/>
          <p:nvPr/>
        </p:nvSpPr>
        <p:spPr>
          <a:xfrm>
            <a:off x="7406629" y="959117"/>
            <a:ext cx="6310610" cy="43974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3176"/>
              </a:lnSpc>
              <a:spcBef>
                <a:spcPct val="0"/>
              </a:spcBef>
            </a:pPr>
            <a:r>
              <a:rPr lang="en-US" sz="2000" b="1" i="1" dirty="0">
                <a:solidFill>
                  <a:srgbClr val="272525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Command</a:t>
            </a:r>
          </a:p>
          <a:p>
            <a:pPr>
              <a:lnSpc>
                <a:spcPts val="3176"/>
              </a:lnSpc>
              <a:spcBef>
                <a:spcPct val="0"/>
              </a:spcBef>
            </a:pPr>
            <a:endParaRPr lang="en-US" sz="2000" b="1" i="1" dirty="0">
              <a:solidFill>
                <a:srgbClr val="272525"/>
              </a:solidFill>
              <a:latin typeface="Times New Roman Condensed"/>
              <a:ea typeface="Times New Roman Condensed"/>
              <a:cs typeface="Times New Roman Condensed"/>
              <a:sym typeface="Times New Roman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60168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85800" y="685800"/>
            <a:ext cx="7812654" cy="906865"/>
            <a:chOff x="0" y="0"/>
            <a:chExt cx="15625307" cy="18137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625307" cy="1813731"/>
            </a:xfrm>
            <a:custGeom>
              <a:avLst/>
              <a:gdLst/>
              <a:ahLst/>
              <a:cxnLst/>
              <a:rect l="l" t="t" r="r" b="b"/>
              <a:pathLst>
                <a:path w="15625307" h="1813731">
                  <a:moveTo>
                    <a:pt x="0" y="0"/>
                  </a:moveTo>
                  <a:lnTo>
                    <a:pt x="15625307" y="0"/>
                  </a:lnTo>
                  <a:lnTo>
                    <a:pt x="15625307" y="1813731"/>
                  </a:lnTo>
                  <a:lnTo>
                    <a:pt x="0" y="18137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80975"/>
              <a:ext cx="15625307" cy="199470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5872"/>
                </a:lnSpc>
              </a:pPr>
              <a:r>
                <a:rPr lang="en-US" sz="4666" b="1">
                  <a:solidFill>
                    <a:srgbClr val="7068F4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Preprocessing cont. 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2523" y="1471268"/>
            <a:ext cx="7773282" cy="1000045"/>
            <a:chOff x="-91855" y="-1052432"/>
            <a:chExt cx="15546563" cy="200008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454708" cy="947657"/>
            </a:xfrm>
            <a:custGeom>
              <a:avLst/>
              <a:gdLst/>
              <a:ahLst/>
              <a:cxnLst/>
              <a:rect l="l" t="t" r="r" b="b"/>
              <a:pathLst>
                <a:path w="15454708" h="947657">
                  <a:moveTo>
                    <a:pt x="0" y="0"/>
                  </a:moveTo>
                  <a:lnTo>
                    <a:pt x="15454708" y="0"/>
                  </a:lnTo>
                  <a:lnTo>
                    <a:pt x="15454708" y="947657"/>
                  </a:lnTo>
                  <a:lnTo>
                    <a:pt x="0" y="9476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-91855" y="-1052432"/>
              <a:ext cx="15454707" cy="10524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3371"/>
                </a:lnSpc>
                <a:spcBef>
                  <a:spcPct val="0"/>
                </a:spcBef>
              </a:pPr>
              <a:r>
                <a:rPr lang="en-US" sz="2666" b="1" dirty="0">
                  <a:solidFill>
                    <a:srgbClr val="8C52FF"/>
                  </a:solidFill>
                  <a:latin typeface="Times New Roman Condensed Bold"/>
                  <a:ea typeface="Times New Roman Condensed Bold"/>
                  <a:cs typeface="Times New Roman Condensed Bold"/>
                  <a:sym typeface="Times New Roman Condensed Bold"/>
                </a:rPr>
                <a:t>Step 7: Short Separation Channel (Recommended)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A1F9323-C6D5-0DC5-4083-5EA0EE6C8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23" y="2667000"/>
            <a:ext cx="6021007" cy="24996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25BE31-DBD1-F2FE-C1E6-85C9D321ED80}"/>
              </a:ext>
            </a:extLst>
          </p:cNvPr>
          <p:cNvSpPr txBox="1"/>
          <p:nvPr/>
        </p:nvSpPr>
        <p:spPr>
          <a:xfrm>
            <a:off x="728450" y="2072590"/>
            <a:ext cx="1455950" cy="43974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3176"/>
              </a:lnSpc>
              <a:spcBef>
                <a:spcPct val="0"/>
              </a:spcBef>
            </a:pPr>
            <a:r>
              <a:rPr lang="en-US" sz="2000" b="1" i="1" dirty="0">
                <a:solidFill>
                  <a:srgbClr val="272525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Command</a:t>
            </a:r>
          </a:p>
          <a:p>
            <a:pPr>
              <a:lnSpc>
                <a:spcPts val="3176"/>
              </a:lnSpc>
              <a:spcBef>
                <a:spcPct val="0"/>
              </a:spcBef>
            </a:pPr>
            <a:endParaRPr lang="en-US" sz="2000" b="1" i="1" dirty="0">
              <a:solidFill>
                <a:srgbClr val="272525"/>
              </a:solidFill>
              <a:latin typeface="Times New Roman Condensed"/>
              <a:ea typeface="Times New Roman Condensed"/>
              <a:cs typeface="Times New Roman Condensed"/>
              <a:sym typeface="Times New Roman Condense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729DE2-3873-A8EF-B05D-32906DC77E93}"/>
              </a:ext>
            </a:extLst>
          </p:cNvPr>
          <p:cNvSpPr txBox="1"/>
          <p:nvPr/>
        </p:nvSpPr>
        <p:spPr>
          <a:xfrm>
            <a:off x="7727335" y="2531821"/>
            <a:ext cx="3759200" cy="3251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33" b="1" dirty="0">
                <a:solidFill>
                  <a:srgbClr val="9C27BE"/>
                </a:solidFill>
              </a:rPr>
              <a:t>To be used in GLM to regress out the component of the LS signal that correlates with the SS signal </a:t>
            </a:r>
          </a:p>
          <a:p>
            <a:endParaRPr lang="en-US" sz="2933" b="1" dirty="0">
              <a:solidFill>
                <a:srgbClr val="9C27B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726535"/>
          </a:xfrm>
          <a:custGeom>
            <a:avLst/>
            <a:gdLst/>
            <a:ahLst/>
            <a:cxnLst/>
            <a:rect l="l" t="t" r="r" b="b"/>
            <a:pathLst>
              <a:path w="18288000" h="10089802">
                <a:moveTo>
                  <a:pt x="0" y="0"/>
                </a:moveTo>
                <a:lnTo>
                  <a:pt x="18288000" y="0"/>
                </a:lnTo>
                <a:lnTo>
                  <a:pt x="18288000" y="10089802"/>
                </a:lnTo>
                <a:lnTo>
                  <a:pt x="0" y="100898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380" b="-25559"/>
            </a:stretch>
          </a:blipFill>
        </p:spPr>
        <p:txBody>
          <a:bodyPr/>
          <a:lstStyle/>
          <a:p>
            <a:endParaRPr lang="en-US" sz="1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85800" y="685800"/>
            <a:ext cx="9065240" cy="906865"/>
            <a:chOff x="0" y="0"/>
            <a:chExt cx="18130480" cy="18137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130479" cy="1813731"/>
            </a:xfrm>
            <a:custGeom>
              <a:avLst/>
              <a:gdLst/>
              <a:ahLst/>
              <a:cxnLst/>
              <a:rect l="l" t="t" r="r" b="b"/>
              <a:pathLst>
                <a:path w="18130479" h="1813731">
                  <a:moveTo>
                    <a:pt x="0" y="0"/>
                  </a:moveTo>
                  <a:lnTo>
                    <a:pt x="18130479" y="0"/>
                  </a:lnTo>
                  <a:lnTo>
                    <a:pt x="18130479" y="1813731"/>
                  </a:lnTo>
                  <a:lnTo>
                    <a:pt x="0" y="18137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80975"/>
              <a:ext cx="18130480" cy="199470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5872"/>
                </a:lnSpc>
              </a:pPr>
              <a:r>
                <a:rPr lang="en-US" sz="4666" b="1" dirty="0">
                  <a:solidFill>
                    <a:srgbClr val="7068F4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Preprocessing Final Note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56696" y="3784600"/>
            <a:ext cx="9263704" cy="961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11" lvl="1">
              <a:lnSpc>
                <a:spcPts val="2528"/>
              </a:lnSpc>
            </a:pPr>
            <a:r>
              <a:rPr lang="en-US" sz="266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specific sequence and choice of preprocessing techniques depend on the quality of the raw data and the objectives of the study.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BC37C3-477B-39B7-6642-FD5C71B8BAC5}"/>
              </a:ext>
            </a:extLst>
          </p:cNvPr>
          <p:cNvSpPr txBox="1"/>
          <p:nvPr/>
        </p:nvSpPr>
        <p:spPr>
          <a:xfrm>
            <a:off x="1727200" y="2247487"/>
            <a:ext cx="9356252" cy="9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6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preprocessing steps outlined here are not always followed in a strict order, nor are all steps necessarily applied.</a:t>
            </a:r>
            <a:endParaRPr lang="en-US" sz="2667" dirty="0"/>
          </a:p>
        </p:txBody>
      </p:sp>
      <p:sp>
        <p:nvSpPr>
          <p:cNvPr id="8" name="Freeform 28">
            <a:extLst>
              <a:ext uri="{FF2B5EF4-FFF2-40B4-BE49-F238E27FC236}">
                <a16:creationId xmlns:a16="http://schemas.microsoft.com/office/drawing/2014/main" id="{ED173E41-8DE9-5343-9D0F-A1055E100F72}"/>
              </a:ext>
            </a:extLst>
          </p:cNvPr>
          <p:cNvSpPr/>
          <p:nvPr/>
        </p:nvSpPr>
        <p:spPr>
          <a:xfrm>
            <a:off x="1268110" y="2257922"/>
            <a:ext cx="459090" cy="430710"/>
          </a:xfrm>
          <a:custGeom>
            <a:avLst/>
            <a:gdLst/>
            <a:ahLst/>
            <a:cxnLst/>
            <a:rect l="l" t="t" r="r" b="b"/>
            <a:pathLst>
              <a:path w="688635" h="646065">
                <a:moveTo>
                  <a:pt x="0" y="0"/>
                </a:moveTo>
                <a:lnTo>
                  <a:pt x="688635" y="0"/>
                </a:lnTo>
                <a:lnTo>
                  <a:pt x="688635" y="646065"/>
                </a:lnTo>
                <a:lnTo>
                  <a:pt x="0" y="6460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9" name="Freeform 28">
            <a:extLst>
              <a:ext uri="{FF2B5EF4-FFF2-40B4-BE49-F238E27FC236}">
                <a16:creationId xmlns:a16="http://schemas.microsoft.com/office/drawing/2014/main" id="{32222266-ADAC-0BBB-0802-2486AF2D4E04}"/>
              </a:ext>
            </a:extLst>
          </p:cNvPr>
          <p:cNvSpPr/>
          <p:nvPr/>
        </p:nvSpPr>
        <p:spPr>
          <a:xfrm>
            <a:off x="1268110" y="3682498"/>
            <a:ext cx="459090" cy="430710"/>
          </a:xfrm>
          <a:custGeom>
            <a:avLst/>
            <a:gdLst/>
            <a:ahLst/>
            <a:cxnLst/>
            <a:rect l="l" t="t" r="r" b="b"/>
            <a:pathLst>
              <a:path w="688635" h="646065">
                <a:moveTo>
                  <a:pt x="0" y="0"/>
                </a:moveTo>
                <a:lnTo>
                  <a:pt x="688635" y="0"/>
                </a:lnTo>
                <a:lnTo>
                  <a:pt x="688635" y="646065"/>
                </a:lnTo>
                <a:lnTo>
                  <a:pt x="0" y="6460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B1C6F-2250-BDD5-B3A9-55E4DC88B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62811"/>
            <a:ext cx="4662905" cy="762000"/>
          </a:xfrm>
        </p:spPr>
        <p:txBody>
          <a:bodyPr>
            <a:normAutofit fontScale="90000"/>
          </a:bodyPr>
          <a:lstStyle/>
          <a:p>
            <a:r>
              <a:rPr lang="en-US" sz="4666" b="1" dirty="0">
                <a:solidFill>
                  <a:srgbClr val="7068F4"/>
                </a:solidFill>
                <a:latin typeface="Times New Roman Bold"/>
                <a:cs typeface="Times New Roman Bold"/>
              </a:rPr>
              <a:t>Our Study Pipeline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F8F00D2-8136-D9B4-CD06-1125EDC92A6F}"/>
              </a:ext>
            </a:extLst>
          </p:cNvPr>
          <p:cNvSpPr/>
          <p:nvPr/>
        </p:nvSpPr>
        <p:spPr>
          <a:xfrm>
            <a:off x="1219200" y="2372784"/>
            <a:ext cx="2235200" cy="762000"/>
          </a:xfrm>
          <a:prstGeom prst="roundRect">
            <a:avLst/>
          </a:prstGeom>
          <a:solidFill>
            <a:srgbClr val="F0F0F4"/>
          </a:solidFill>
          <a:ln>
            <a:solidFill>
              <a:srgbClr val="5A54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5A54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Signal Intensity</a:t>
            </a:r>
            <a:endParaRPr lang="en-US" sz="1067" dirty="0">
              <a:solidFill>
                <a:srgbClr val="5A54B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2E2D9A-2A3F-2DE5-E661-1568A257E830}"/>
              </a:ext>
            </a:extLst>
          </p:cNvPr>
          <p:cNvSpPr/>
          <p:nvPr/>
        </p:nvSpPr>
        <p:spPr>
          <a:xfrm>
            <a:off x="1224547" y="3586692"/>
            <a:ext cx="2235200" cy="762000"/>
          </a:xfrm>
          <a:prstGeom prst="roundRect">
            <a:avLst/>
          </a:prstGeom>
          <a:solidFill>
            <a:srgbClr val="D8ECFF"/>
          </a:solidFill>
          <a:ln>
            <a:solidFill>
              <a:srgbClr val="5A54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5A54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De-mean &amp; Convert</a:t>
            </a:r>
            <a:endParaRPr lang="en-US" sz="1067" dirty="0">
              <a:solidFill>
                <a:srgbClr val="5A54B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276F588-DBE7-7694-F739-B6FFED1A3EC3}"/>
              </a:ext>
            </a:extLst>
          </p:cNvPr>
          <p:cNvSpPr/>
          <p:nvPr/>
        </p:nvSpPr>
        <p:spPr>
          <a:xfrm>
            <a:off x="1224547" y="4800600"/>
            <a:ext cx="2235200" cy="762000"/>
          </a:xfrm>
          <a:prstGeom prst="roundRect">
            <a:avLst/>
          </a:prstGeom>
          <a:solidFill>
            <a:srgbClr val="D8ECFF"/>
          </a:solidFill>
          <a:ln>
            <a:solidFill>
              <a:srgbClr val="5A54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5A54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Band-Pass Filter 0.016-0.2 HZ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32BAEB75-D219-BE00-28EF-6B717FDFDD71}"/>
              </a:ext>
            </a:extLst>
          </p:cNvPr>
          <p:cNvSpPr/>
          <p:nvPr/>
        </p:nvSpPr>
        <p:spPr>
          <a:xfrm>
            <a:off x="4567989" y="2079347"/>
            <a:ext cx="3708401" cy="1348874"/>
          </a:xfrm>
          <a:prstGeom prst="diamond">
            <a:avLst/>
          </a:prstGeom>
          <a:solidFill>
            <a:srgbClr val="FDB5F6"/>
          </a:solidFill>
          <a:ln>
            <a:solidFill>
              <a:srgbClr val="5A54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5A54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 Artifacts Identification?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D3C5B99-E77C-0B0B-7B1B-FE677B9CE50C}"/>
              </a:ext>
            </a:extLst>
          </p:cNvPr>
          <p:cNvSpPr/>
          <p:nvPr/>
        </p:nvSpPr>
        <p:spPr>
          <a:xfrm>
            <a:off x="5304589" y="4042444"/>
            <a:ext cx="2235200" cy="762000"/>
          </a:xfrm>
          <a:prstGeom prst="roundRect">
            <a:avLst/>
          </a:prstGeom>
          <a:solidFill>
            <a:srgbClr val="D8ECFF"/>
          </a:solidFill>
          <a:ln>
            <a:solidFill>
              <a:srgbClr val="5A54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5A54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Eliminate Trials</a:t>
            </a:r>
            <a:endParaRPr lang="en-US" sz="1067" dirty="0">
              <a:solidFill>
                <a:srgbClr val="5A54B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D28EE5D-EABF-3E66-C48E-C945B84C0B65}"/>
              </a:ext>
            </a:extLst>
          </p:cNvPr>
          <p:cNvSpPr/>
          <p:nvPr/>
        </p:nvSpPr>
        <p:spPr>
          <a:xfrm>
            <a:off x="9144000" y="2372783"/>
            <a:ext cx="2235200" cy="762000"/>
          </a:xfrm>
          <a:prstGeom prst="roundRect">
            <a:avLst/>
          </a:prstGeom>
          <a:solidFill>
            <a:srgbClr val="D8ECFF"/>
          </a:solidFill>
          <a:ln>
            <a:solidFill>
              <a:srgbClr val="5A54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5A54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PCA for Noise Reduction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9C47EB0-93E9-E8D3-C3C4-9220B8ACE54F}"/>
              </a:ext>
            </a:extLst>
          </p:cNvPr>
          <p:cNvSpPr/>
          <p:nvPr/>
        </p:nvSpPr>
        <p:spPr>
          <a:xfrm>
            <a:off x="9144000" y="3586692"/>
            <a:ext cx="2235200" cy="762000"/>
          </a:xfrm>
          <a:prstGeom prst="roundRect">
            <a:avLst/>
          </a:prstGeom>
          <a:solidFill>
            <a:srgbClr val="D8ECFF"/>
          </a:solidFill>
          <a:ln>
            <a:solidFill>
              <a:srgbClr val="5A54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5A54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Band-Pass Filter 0.016-0.5 HZ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5A6E716-987A-058C-B3AF-E03C3B740E15}"/>
              </a:ext>
            </a:extLst>
          </p:cNvPr>
          <p:cNvSpPr/>
          <p:nvPr/>
        </p:nvSpPr>
        <p:spPr>
          <a:xfrm>
            <a:off x="9144000" y="4800600"/>
            <a:ext cx="2235200" cy="762000"/>
          </a:xfrm>
          <a:prstGeom prst="roundRect">
            <a:avLst/>
          </a:prstGeom>
          <a:solidFill>
            <a:srgbClr val="D8ECFF"/>
          </a:solidFill>
          <a:ln>
            <a:solidFill>
              <a:srgbClr val="5A54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rgbClr val="5A54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Apply Modified BLL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22E2969-1D20-6C6A-A80A-EC98B035E976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2336801" y="3134784"/>
            <a:ext cx="5347" cy="451908"/>
          </a:xfrm>
          <a:prstGeom prst="straightConnector1">
            <a:avLst/>
          </a:prstGeom>
          <a:ln w="57150">
            <a:solidFill>
              <a:srgbClr val="5A5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00B472-DA7A-3766-A780-A43632677D7A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2342147" y="4348692"/>
            <a:ext cx="0" cy="451908"/>
          </a:xfrm>
          <a:prstGeom prst="straightConnector1">
            <a:avLst/>
          </a:prstGeom>
          <a:ln w="57150">
            <a:solidFill>
              <a:srgbClr val="5A5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B366BB68-2E5A-4BDF-B685-9213BDA03B63}"/>
              </a:ext>
            </a:extLst>
          </p:cNvPr>
          <p:cNvCxnSpPr>
            <a:stCxn id="8" idx="3"/>
            <a:endCxn id="10" idx="1"/>
          </p:cNvCxnSpPr>
          <p:nvPr/>
        </p:nvCxnSpPr>
        <p:spPr>
          <a:xfrm flipV="1">
            <a:off x="3459748" y="2753784"/>
            <a:ext cx="1108241" cy="2427816"/>
          </a:xfrm>
          <a:prstGeom prst="bentConnector3">
            <a:avLst/>
          </a:prstGeom>
          <a:ln w="57150">
            <a:solidFill>
              <a:srgbClr val="5A5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444EAB1-005E-168D-375C-32BDB42578E6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6422189" y="3428221"/>
            <a:ext cx="0" cy="614223"/>
          </a:xfrm>
          <a:prstGeom prst="straightConnector1">
            <a:avLst/>
          </a:prstGeom>
          <a:ln w="57150">
            <a:solidFill>
              <a:srgbClr val="5A5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9B50D37-3F7B-DCB4-B453-6C6192826B1D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8276390" y="2753784"/>
            <a:ext cx="867610" cy="1"/>
          </a:xfrm>
          <a:prstGeom prst="straightConnector1">
            <a:avLst/>
          </a:prstGeom>
          <a:ln w="57150">
            <a:solidFill>
              <a:srgbClr val="5A5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26C43DA-B8B7-D7A4-02C3-629B990108C7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10261600" y="3134784"/>
            <a:ext cx="0" cy="451909"/>
          </a:xfrm>
          <a:prstGeom prst="straightConnector1">
            <a:avLst/>
          </a:prstGeom>
          <a:ln w="57150">
            <a:solidFill>
              <a:srgbClr val="5A5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2CCE964-7B6B-C79C-9414-29EE9CBC020B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10261600" y="4348692"/>
            <a:ext cx="0" cy="451908"/>
          </a:xfrm>
          <a:prstGeom prst="straightConnector1">
            <a:avLst/>
          </a:prstGeom>
          <a:ln w="57150">
            <a:solidFill>
              <a:srgbClr val="5A5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84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5F61C-DC83-AEF2-F545-D81B0DA28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0C69A01F-5671-AFCF-7079-53BA968ABCB8}"/>
              </a:ext>
            </a:extLst>
          </p:cNvPr>
          <p:cNvGrpSpPr/>
          <p:nvPr/>
        </p:nvGrpSpPr>
        <p:grpSpPr>
          <a:xfrm>
            <a:off x="685799" y="1901490"/>
            <a:ext cx="4826199" cy="2977394"/>
            <a:chOff x="-1" y="0"/>
            <a:chExt cx="9652398" cy="4291005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BE3527A-4B84-AB73-79E8-FEC5415726A6}"/>
                </a:ext>
              </a:extLst>
            </p:cNvPr>
            <p:cNvSpPr/>
            <p:nvPr/>
          </p:nvSpPr>
          <p:spPr>
            <a:xfrm>
              <a:off x="0" y="0"/>
              <a:ext cx="9652397" cy="3299631"/>
            </a:xfrm>
            <a:custGeom>
              <a:avLst/>
              <a:gdLst/>
              <a:ahLst/>
              <a:cxnLst/>
              <a:rect l="l" t="t" r="r" b="b"/>
              <a:pathLst>
                <a:path w="9652397" h="3299631">
                  <a:moveTo>
                    <a:pt x="0" y="0"/>
                  </a:moveTo>
                  <a:lnTo>
                    <a:pt x="9652397" y="0"/>
                  </a:lnTo>
                  <a:lnTo>
                    <a:pt x="9652397" y="3299631"/>
                  </a:lnTo>
                  <a:lnTo>
                    <a:pt x="0" y="32996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20D1B865-34D8-5430-00E3-9A3045D94EAF}"/>
                </a:ext>
              </a:extLst>
            </p:cNvPr>
            <p:cNvSpPr txBox="1"/>
            <p:nvPr/>
          </p:nvSpPr>
          <p:spPr>
            <a:xfrm>
              <a:off x="-1" y="810399"/>
              <a:ext cx="9652397" cy="348060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5872"/>
                </a:lnSpc>
              </a:pPr>
              <a:r>
                <a:rPr lang="en-US" sz="4666" b="1" dirty="0">
                  <a:solidFill>
                    <a:srgbClr val="7068F4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Data Exploration</a:t>
              </a: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EDC07360-B1AC-D681-97BA-2D515EEBC659}"/>
              </a:ext>
            </a:extLst>
          </p:cNvPr>
          <p:cNvSpPr/>
          <p:nvPr/>
        </p:nvSpPr>
        <p:spPr>
          <a:xfrm>
            <a:off x="6350000" y="1771192"/>
            <a:ext cx="4839617" cy="4839617"/>
          </a:xfrm>
          <a:custGeom>
            <a:avLst/>
            <a:gdLst/>
            <a:ahLst/>
            <a:cxnLst/>
            <a:rect l="l" t="t" r="r" b="b"/>
            <a:pathLst>
              <a:path w="7259426" h="7259426">
                <a:moveTo>
                  <a:pt x="0" y="0"/>
                </a:moveTo>
                <a:lnTo>
                  <a:pt x="7259426" y="0"/>
                </a:lnTo>
                <a:lnTo>
                  <a:pt x="7259426" y="7259425"/>
                </a:lnTo>
                <a:lnTo>
                  <a:pt x="0" y="72594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5612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85800" y="685800"/>
            <a:ext cx="7262720" cy="906865"/>
            <a:chOff x="0" y="0"/>
            <a:chExt cx="14525440" cy="18137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525441" cy="1813731"/>
            </a:xfrm>
            <a:custGeom>
              <a:avLst/>
              <a:gdLst/>
              <a:ahLst/>
              <a:cxnLst/>
              <a:rect l="l" t="t" r="r" b="b"/>
              <a:pathLst>
                <a:path w="14525441" h="1813731">
                  <a:moveTo>
                    <a:pt x="0" y="0"/>
                  </a:moveTo>
                  <a:lnTo>
                    <a:pt x="14525441" y="0"/>
                  </a:lnTo>
                  <a:lnTo>
                    <a:pt x="14525441" y="1813731"/>
                  </a:lnTo>
                  <a:lnTo>
                    <a:pt x="0" y="18137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80975"/>
              <a:ext cx="14525440" cy="199470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5872"/>
                </a:lnSpc>
              </a:pPr>
              <a:r>
                <a:rPr lang="en-US" sz="4666" b="1">
                  <a:solidFill>
                    <a:srgbClr val="7068F4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fNIRS Statistical Analysis</a:t>
              </a:r>
            </a:p>
          </p:txBody>
        </p:sp>
      </p:grpSp>
      <p:sp>
        <p:nvSpPr>
          <p:cNvPr id="6" name="Freeform 6" descr="preencoded.png"/>
          <p:cNvSpPr/>
          <p:nvPr/>
        </p:nvSpPr>
        <p:spPr>
          <a:xfrm>
            <a:off x="4317160" y="1762360"/>
            <a:ext cx="2840994" cy="2840994"/>
          </a:xfrm>
          <a:custGeom>
            <a:avLst/>
            <a:gdLst/>
            <a:ahLst/>
            <a:cxnLst/>
            <a:rect l="l" t="t" r="r" b="b"/>
            <a:pathLst>
              <a:path w="4261491" h="4261491">
                <a:moveTo>
                  <a:pt x="0" y="0"/>
                </a:moveTo>
                <a:lnTo>
                  <a:pt x="4261491" y="0"/>
                </a:lnTo>
                <a:lnTo>
                  <a:pt x="4261491" y="4261491"/>
                </a:lnTo>
                <a:lnTo>
                  <a:pt x="0" y="4261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 dirty="0"/>
          </a:p>
        </p:txBody>
      </p:sp>
      <p:grpSp>
        <p:nvGrpSpPr>
          <p:cNvPr id="7" name="Group 7"/>
          <p:cNvGrpSpPr/>
          <p:nvPr/>
        </p:nvGrpSpPr>
        <p:grpSpPr>
          <a:xfrm>
            <a:off x="971153" y="4865412"/>
            <a:ext cx="10249694" cy="701617"/>
            <a:chOff x="0" y="0"/>
            <a:chExt cx="20499388" cy="140323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499389" cy="1403235"/>
            </a:xfrm>
            <a:custGeom>
              <a:avLst/>
              <a:gdLst/>
              <a:ahLst/>
              <a:cxnLst/>
              <a:rect l="l" t="t" r="r" b="b"/>
              <a:pathLst>
                <a:path w="20499389" h="1403235">
                  <a:moveTo>
                    <a:pt x="0" y="0"/>
                  </a:moveTo>
                  <a:lnTo>
                    <a:pt x="20499389" y="0"/>
                  </a:lnTo>
                  <a:lnTo>
                    <a:pt x="20499389" y="1403235"/>
                  </a:lnTo>
                  <a:lnTo>
                    <a:pt x="0" y="14032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85725"/>
              <a:ext cx="20499388" cy="1488960"/>
            </a:xfrm>
            <a:prstGeom prst="rect">
              <a:avLst/>
            </a:prstGeom>
          </p:spPr>
          <p:txBody>
            <a:bodyPr lIns="0" tIns="0" rIns="0" bIns="0" rtlCol="0" anchor="t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>
                <a:lnSpc>
                  <a:spcPts val="2545"/>
                </a:lnSpc>
              </a:pPr>
              <a:r>
                <a:rPr lang="en-US" sz="2000" b="1" dirty="0">
                  <a:ln>
                    <a:solidFill>
                      <a:srgbClr val="7030A0"/>
                    </a:solidFill>
                  </a:ln>
                  <a:solidFill>
                    <a:schemeClr val="accent4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Now, you have the cleaned data. Next Step is Analysis. Goal: Answering the research question,</a:t>
              </a:r>
              <a:r>
                <a:rPr lang="en-US" sz="2000" b="1" dirty="0">
                  <a:ln/>
                  <a:solidFill>
                    <a:schemeClr val="accent4"/>
                  </a:solidFill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 </a:t>
              </a:r>
              <a:r>
                <a:rPr lang="en-US" sz="2000" b="1" dirty="0">
                  <a:ln/>
                  <a:solidFill>
                    <a:schemeClr val="accent4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like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31924" y="5592430"/>
            <a:ext cx="10928152" cy="386513"/>
            <a:chOff x="0" y="0"/>
            <a:chExt cx="21856303" cy="77302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856303" cy="773027"/>
            </a:xfrm>
            <a:custGeom>
              <a:avLst/>
              <a:gdLst/>
              <a:ahLst/>
              <a:cxnLst/>
              <a:rect l="l" t="t" r="r" b="b"/>
              <a:pathLst>
                <a:path w="21856303" h="773027">
                  <a:moveTo>
                    <a:pt x="0" y="0"/>
                  </a:moveTo>
                  <a:lnTo>
                    <a:pt x="21856303" y="0"/>
                  </a:lnTo>
                  <a:lnTo>
                    <a:pt x="21856303" y="773027"/>
                  </a:lnTo>
                  <a:lnTo>
                    <a:pt x="0" y="773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71450"/>
              <a:ext cx="21856303" cy="94447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176"/>
                </a:lnSpc>
              </a:pPr>
              <a:r>
                <a:rPr lang="en-US" sz="2000">
                  <a:solidFill>
                    <a:srgbClr val="27252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1- Which areas were activated?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85800" y="5978944"/>
            <a:ext cx="10928152" cy="386513"/>
            <a:chOff x="0" y="0"/>
            <a:chExt cx="21856303" cy="77302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856303" cy="773027"/>
            </a:xfrm>
            <a:custGeom>
              <a:avLst/>
              <a:gdLst/>
              <a:ahLst/>
              <a:cxnLst/>
              <a:rect l="l" t="t" r="r" b="b"/>
              <a:pathLst>
                <a:path w="21856303" h="773027">
                  <a:moveTo>
                    <a:pt x="0" y="0"/>
                  </a:moveTo>
                  <a:lnTo>
                    <a:pt x="21856303" y="0"/>
                  </a:lnTo>
                  <a:lnTo>
                    <a:pt x="21856303" y="773027"/>
                  </a:lnTo>
                  <a:lnTo>
                    <a:pt x="0" y="773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71450"/>
              <a:ext cx="21856303" cy="94447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176"/>
                </a:lnSpc>
              </a:pPr>
              <a:r>
                <a:rPr lang="en-US" sz="2000" dirty="0">
                  <a:solidFill>
                    <a:srgbClr val="27252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2- Are there differences between conditions or groups ?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31925" y="364411"/>
            <a:ext cx="10044807" cy="2137991"/>
            <a:chOff x="0" y="-976351"/>
            <a:chExt cx="20089614" cy="42759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077114" cy="3299631"/>
            </a:xfrm>
            <a:custGeom>
              <a:avLst/>
              <a:gdLst/>
              <a:ahLst/>
              <a:cxnLst/>
              <a:rect l="l" t="t" r="r" b="b"/>
              <a:pathLst>
                <a:path w="20077114" h="3299631">
                  <a:moveTo>
                    <a:pt x="0" y="0"/>
                  </a:moveTo>
                  <a:lnTo>
                    <a:pt x="20077114" y="0"/>
                  </a:lnTo>
                  <a:lnTo>
                    <a:pt x="20077114" y="3299631"/>
                  </a:lnTo>
                  <a:lnTo>
                    <a:pt x="0" y="32996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2501" y="-976351"/>
              <a:ext cx="20077113" cy="348060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5872"/>
                </a:lnSpc>
              </a:pPr>
              <a:r>
                <a:rPr lang="en-US" sz="4666" b="1" dirty="0">
                  <a:solidFill>
                    <a:srgbClr val="7068F4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Let's be clear on some statistical concepts: 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38176" y="2038163"/>
            <a:ext cx="10930571" cy="1460035"/>
            <a:chOff x="0" y="-1337047"/>
            <a:chExt cx="21861141" cy="292006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856303" cy="1583021"/>
            </a:xfrm>
            <a:custGeom>
              <a:avLst/>
              <a:gdLst/>
              <a:ahLst/>
              <a:cxnLst/>
              <a:rect l="l" t="t" r="r" b="b"/>
              <a:pathLst>
                <a:path w="21856303" h="1583021">
                  <a:moveTo>
                    <a:pt x="0" y="0"/>
                  </a:moveTo>
                  <a:lnTo>
                    <a:pt x="21856303" y="0"/>
                  </a:lnTo>
                  <a:lnTo>
                    <a:pt x="21856303" y="1583021"/>
                  </a:lnTo>
                  <a:lnTo>
                    <a:pt x="0" y="15830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838" y="-1337047"/>
              <a:ext cx="21856303" cy="17639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3238"/>
                </a:lnSpc>
              </a:pPr>
              <a:r>
                <a:rPr lang="en-US" sz="2000" dirty="0">
                  <a:solidFill>
                    <a:srgbClr val="27252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Any statistical model aims to describe how the dependent variable is influenced by the effects of the independent variables.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51406" y="3606094"/>
            <a:ext cx="11214921" cy="2965063"/>
            <a:chOff x="-573537" y="0"/>
            <a:chExt cx="22429840" cy="593012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856303" cy="2395880"/>
            </a:xfrm>
            <a:custGeom>
              <a:avLst/>
              <a:gdLst/>
              <a:ahLst/>
              <a:cxnLst/>
              <a:rect l="l" t="t" r="r" b="b"/>
              <a:pathLst>
                <a:path w="21856303" h="2395880">
                  <a:moveTo>
                    <a:pt x="0" y="0"/>
                  </a:moveTo>
                  <a:lnTo>
                    <a:pt x="21856303" y="0"/>
                  </a:lnTo>
                  <a:lnTo>
                    <a:pt x="21856303" y="2395880"/>
                  </a:lnTo>
                  <a:lnTo>
                    <a:pt x="0" y="23958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-573537" y="3353271"/>
              <a:ext cx="21856303" cy="257685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3238"/>
                </a:lnSpc>
              </a:pPr>
              <a:endParaRPr lang="en-US" sz="2000" b="1" dirty="0">
                <a:solidFill>
                  <a:srgbClr val="27252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</p:txBody>
        </p:sp>
      </p:grpSp>
      <p:pic>
        <p:nvPicPr>
          <p:cNvPr id="17" name="Picture 16" descr="A blue arrow pointing to a red rectangle&#10;&#10;AI-generated content may be incorrect.">
            <a:extLst>
              <a:ext uri="{FF2B5EF4-FFF2-40B4-BE49-F238E27FC236}">
                <a16:creationId xmlns:a16="http://schemas.microsoft.com/office/drawing/2014/main" id="{AD34B6AA-6426-74CA-373D-A8AF0B3106E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3190724"/>
            <a:ext cx="8759825" cy="205369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DD6A6-F5C8-B419-1A6D-E49E44E8D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>
            <a:extLst>
              <a:ext uri="{FF2B5EF4-FFF2-40B4-BE49-F238E27FC236}">
                <a16:creationId xmlns:a16="http://schemas.microsoft.com/office/drawing/2014/main" id="{443F629B-482E-A5D3-FF32-18C98775E293}"/>
              </a:ext>
            </a:extLst>
          </p:cNvPr>
          <p:cNvSpPr/>
          <p:nvPr/>
        </p:nvSpPr>
        <p:spPr>
          <a:xfrm>
            <a:off x="638175" y="2706687"/>
            <a:ext cx="10928152" cy="791511"/>
          </a:xfrm>
          <a:custGeom>
            <a:avLst/>
            <a:gdLst/>
            <a:ahLst/>
            <a:cxnLst/>
            <a:rect l="l" t="t" r="r" b="b"/>
            <a:pathLst>
              <a:path w="21856303" h="1583021">
                <a:moveTo>
                  <a:pt x="0" y="0"/>
                </a:moveTo>
                <a:lnTo>
                  <a:pt x="21856303" y="0"/>
                </a:lnTo>
                <a:lnTo>
                  <a:pt x="21856303" y="1583021"/>
                </a:lnTo>
                <a:lnTo>
                  <a:pt x="0" y="158302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US" sz="1200"/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33BC6BDD-3DA8-DB5C-60B9-58D3B18FACAA}"/>
              </a:ext>
            </a:extLst>
          </p:cNvPr>
          <p:cNvSpPr/>
          <p:nvPr/>
        </p:nvSpPr>
        <p:spPr>
          <a:xfrm>
            <a:off x="932164" y="2093666"/>
            <a:ext cx="2946797" cy="791511"/>
          </a:xfrm>
          <a:custGeom>
            <a:avLst/>
            <a:gdLst/>
            <a:ahLst/>
            <a:cxnLst/>
            <a:rect l="l" t="t" r="r" b="b"/>
            <a:pathLst>
              <a:path w="2031359" h="757548">
                <a:moveTo>
                  <a:pt x="22083" y="0"/>
                </a:moveTo>
                <a:lnTo>
                  <a:pt x="2009276" y="0"/>
                </a:lnTo>
                <a:cubicBezTo>
                  <a:pt x="2015132" y="0"/>
                  <a:pt x="2020749" y="2327"/>
                  <a:pt x="2024891" y="6468"/>
                </a:cubicBezTo>
                <a:cubicBezTo>
                  <a:pt x="2029032" y="10609"/>
                  <a:pt x="2031359" y="16226"/>
                  <a:pt x="2031359" y="22083"/>
                </a:cubicBezTo>
                <a:lnTo>
                  <a:pt x="2031359" y="735465"/>
                </a:lnTo>
                <a:cubicBezTo>
                  <a:pt x="2031359" y="747661"/>
                  <a:pt x="2021472" y="757548"/>
                  <a:pt x="2009276" y="757548"/>
                </a:cubicBezTo>
                <a:lnTo>
                  <a:pt x="22083" y="757548"/>
                </a:lnTo>
                <a:cubicBezTo>
                  <a:pt x="16226" y="757548"/>
                  <a:pt x="10609" y="755222"/>
                  <a:pt x="6468" y="751080"/>
                </a:cubicBezTo>
                <a:cubicBezTo>
                  <a:pt x="2327" y="746939"/>
                  <a:pt x="0" y="741322"/>
                  <a:pt x="0" y="735465"/>
                </a:cubicBezTo>
                <a:lnTo>
                  <a:pt x="0" y="22083"/>
                </a:lnTo>
                <a:cubicBezTo>
                  <a:pt x="0" y="9887"/>
                  <a:pt x="9887" y="0"/>
                  <a:pt x="2208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rnd">
            <a:solidFill>
              <a:srgbClr val="8C52FF"/>
            </a:solidFill>
            <a:prstDash val="solid"/>
            <a:round/>
          </a:ln>
        </p:spPr>
        <p:txBody>
          <a:bodyPr/>
          <a:lstStyle/>
          <a:p>
            <a:pPr algn="ctr"/>
            <a:r>
              <a:rPr lang="en-US" sz="3200" dirty="0"/>
              <a:t>Fixed </a:t>
            </a: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00D690F6-D99B-A1E2-7274-1B35DBF83254}"/>
              </a:ext>
            </a:extLst>
          </p:cNvPr>
          <p:cNvSpPr/>
          <p:nvPr/>
        </p:nvSpPr>
        <p:spPr>
          <a:xfrm>
            <a:off x="7147309" y="2194328"/>
            <a:ext cx="2946797" cy="791511"/>
          </a:xfrm>
          <a:custGeom>
            <a:avLst/>
            <a:gdLst/>
            <a:ahLst/>
            <a:cxnLst/>
            <a:rect l="l" t="t" r="r" b="b"/>
            <a:pathLst>
              <a:path w="2031359" h="757548">
                <a:moveTo>
                  <a:pt x="22083" y="0"/>
                </a:moveTo>
                <a:lnTo>
                  <a:pt x="2009276" y="0"/>
                </a:lnTo>
                <a:cubicBezTo>
                  <a:pt x="2015132" y="0"/>
                  <a:pt x="2020749" y="2327"/>
                  <a:pt x="2024891" y="6468"/>
                </a:cubicBezTo>
                <a:cubicBezTo>
                  <a:pt x="2029032" y="10609"/>
                  <a:pt x="2031359" y="16226"/>
                  <a:pt x="2031359" y="22083"/>
                </a:cubicBezTo>
                <a:lnTo>
                  <a:pt x="2031359" y="735465"/>
                </a:lnTo>
                <a:cubicBezTo>
                  <a:pt x="2031359" y="747661"/>
                  <a:pt x="2021472" y="757548"/>
                  <a:pt x="2009276" y="757548"/>
                </a:cubicBezTo>
                <a:lnTo>
                  <a:pt x="22083" y="757548"/>
                </a:lnTo>
                <a:cubicBezTo>
                  <a:pt x="16226" y="757548"/>
                  <a:pt x="10609" y="755222"/>
                  <a:pt x="6468" y="751080"/>
                </a:cubicBezTo>
                <a:cubicBezTo>
                  <a:pt x="2327" y="746939"/>
                  <a:pt x="0" y="741322"/>
                  <a:pt x="0" y="735465"/>
                </a:cubicBezTo>
                <a:lnTo>
                  <a:pt x="0" y="22083"/>
                </a:lnTo>
                <a:cubicBezTo>
                  <a:pt x="0" y="9887"/>
                  <a:pt x="9887" y="0"/>
                  <a:pt x="2208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rnd">
            <a:solidFill>
              <a:srgbClr val="8C52FF"/>
            </a:solidFill>
            <a:prstDash val="solid"/>
            <a:round/>
          </a:ln>
        </p:spPr>
        <p:txBody>
          <a:bodyPr/>
          <a:lstStyle/>
          <a:p>
            <a:pPr algn="ctr"/>
            <a:r>
              <a:rPr lang="en-US" sz="3200" dirty="0"/>
              <a:t>Random </a:t>
            </a:r>
          </a:p>
        </p:txBody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id="{68840085-A3F8-7445-BB3F-1B6503AA3DCA}"/>
              </a:ext>
            </a:extLst>
          </p:cNvPr>
          <p:cNvSpPr/>
          <p:nvPr/>
        </p:nvSpPr>
        <p:spPr>
          <a:xfrm>
            <a:off x="2462720" y="627560"/>
            <a:ext cx="4978400" cy="791511"/>
          </a:xfrm>
          <a:custGeom>
            <a:avLst/>
            <a:gdLst/>
            <a:ahLst/>
            <a:cxnLst/>
            <a:rect l="l" t="t" r="r" b="b"/>
            <a:pathLst>
              <a:path w="2031359" h="757548">
                <a:moveTo>
                  <a:pt x="22083" y="0"/>
                </a:moveTo>
                <a:lnTo>
                  <a:pt x="2009276" y="0"/>
                </a:lnTo>
                <a:cubicBezTo>
                  <a:pt x="2015132" y="0"/>
                  <a:pt x="2020749" y="2327"/>
                  <a:pt x="2024891" y="6468"/>
                </a:cubicBezTo>
                <a:cubicBezTo>
                  <a:pt x="2029032" y="10609"/>
                  <a:pt x="2031359" y="16226"/>
                  <a:pt x="2031359" y="22083"/>
                </a:cubicBezTo>
                <a:lnTo>
                  <a:pt x="2031359" y="735465"/>
                </a:lnTo>
                <a:cubicBezTo>
                  <a:pt x="2031359" y="747661"/>
                  <a:pt x="2021472" y="757548"/>
                  <a:pt x="2009276" y="757548"/>
                </a:cubicBezTo>
                <a:lnTo>
                  <a:pt x="22083" y="757548"/>
                </a:lnTo>
                <a:cubicBezTo>
                  <a:pt x="16226" y="757548"/>
                  <a:pt x="10609" y="755222"/>
                  <a:pt x="6468" y="751080"/>
                </a:cubicBezTo>
                <a:cubicBezTo>
                  <a:pt x="2327" y="746939"/>
                  <a:pt x="0" y="741322"/>
                  <a:pt x="0" y="735465"/>
                </a:cubicBezTo>
                <a:lnTo>
                  <a:pt x="0" y="22083"/>
                </a:lnTo>
                <a:cubicBezTo>
                  <a:pt x="0" y="9887"/>
                  <a:pt x="9887" y="0"/>
                  <a:pt x="2208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rnd">
            <a:solidFill>
              <a:srgbClr val="8C52FF"/>
            </a:solidFill>
            <a:prstDash val="solid"/>
            <a:round/>
          </a:ln>
        </p:spPr>
        <p:txBody>
          <a:bodyPr/>
          <a:lstStyle/>
          <a:p>
            <a:pPr algn="ctr"/>
            <a:r>
              <a:rPr lang="en-US" sz="3200" dirty="0"/>
              <a:t>Independent variable can be: </a:t>
            </a:r>
          </a:p>
        </p:txBody>
      </p:sp>
      <p:sp>
        <p:nvSpPr>
          <p:cNvPr id="20" name="Freeform 36">
            <a:extLst>
              <a:ext uri="{FF2B5EF4-FFF2-40B4-BE49-F238E27FC236}">
                <a16:creationId xmlns:a16="http://schemas.microsoft.com/office/drawing/2014/main" id="{2EDB8BF4-E4B3-E044-8CE4-FACA3234D3FA}"/>
              </a:ext>
            </a:extLst>
          </p:cNvPr>
          <p:cNvSpPr/>
          <p:nvPr/>
        </p:nvSpPr>
        <p:spPr>
          <a:xfrm rot="18793749" flipH="1">
            <a:off x="2580374" y="1427989"/>
            <a:ext cx="404681" cy="630522"/>
          </a:xfrm>
          <a:custGeom>
            <a:avLst/>
            <a:gdLst/>
            <a:ahLst/>
            <a:cxnLst/>
            <a:rect l="l" t="t" r="r" b="b"/>
            <a:pathLst>
              <a:path w="607021" h="945783">
                <a:moveTo>
                  <a:pt x="607021" y="0"/>
                </a:moveTo>
                <a:lnTo>
                  <a:pt x="0" y="0"/>
                </a:lnTo>
                <a:lnTo>
                  <a:pt x="0" y="945783"/>
                </a:lnTo>
                <a:lnTo>
                  <a:pt x="607021" y="945783"/>
                </a:lnTo>
                <a:lnTo>
                  <a:pt x="60702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21" name="Freeform 36">
            <a:extLst>
              <a:ext uri="{FF2B5EF4-FFF2-40B4-BE49-F238E27FC236}">
                <a16:creationId xmlns:a16="http://schemas.microsoft.com/office/drawing/2014/main" id="{8BFF8403-C3B6-60B1-EBED-BFA0F63EA3AA}"/>
              </a:ext>
            </a:extLst>
          </p:cNvPr>
          <p:cNvSpPr/>
          <p:nvPr/>
        </p:nvSpPr>
        <p:spPr>
          <a:xfrm rot="18793749" flipH="1">
            <a:off x="7096441" y="1453741"/>
            <a:ext cx="404681" cy="630522"/>
          </a:xfrm>
          <a:custGeom>
            <a:avLst/>
            <a:gdLst/>
            <a:ahLst/>
            <a:cxnLst/>
            <a:rect l="l" t="t" r="r" b="b"/>
            <a:pathLst>
              <a:path w="607021" h="945783">
                <a:moveTo>
                  <a:pt x="607021" y="0"/>
                </a:moveTo>
                <a:lnTo>
                  <a:pt x="0" y="0"/>
                </a:lnTo>
                <a:lnTo>
                  <a:pt x="0" y="945783"/>
                </a:lnTo>
                <a:lnTo>
                  <a:pt x="607021" y="945783"/>
                </a:lnTo>
                <a:lnTo>
                  <a:pt x="60702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9FA4BD1-9329-8AF8-1FA6-B9EBFDE01732}"/>
              </a:ext>
            </a:extLst>
          </p:cNvPr>
          <p:cNvSpPr txBox="1">
            <a:spLocks/>
          </p:cNvSpPr>
          <p:nvPr/>
        </p:nvSpPr>
        <p:spPr>
          <a:xfrm>
            <a:off x="254001" y="2938618"/>
            <a:ext cx="4744088" cy="139361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33" dirty="0">
                <a:solidFill>
                  <a:srgbClr val="000000"/>
                </a:solidFill>
                <a:latin typeface="Times New Roman"/>
                <a:cs typeface="Times New Roman"/>
              </a:rPr>
              <a:t>The values are fixed, and they represent the whole population of values in which we’re interested in</a:t>
            </a:r>
          </a:p>
          <a:p>
            <a:endParaRPr lang="en-US" sz="2133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CAE10AF-91E1-D300-3F83-490BE78149C6}"/>
              </a:ext>
            </a:extLst>
          </p:cNvPr>
          <p:cNvSpPr txBox="1">
            <a:spLocks/>
          </p:cNvSpPr>
          <p:nvPr/>
        </p:nvSpPr>
        <p:spPr>
          <a:xfrm>
            <a:off x="6613327" y="3680633"/>
            <a:ext cx="4953000" cy="9057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133" dirty="0">
                <a:solidFill>
                  <a:srgbClr val="000000"/>
                </a:solidFill>
                <a:latin typeface="Times New Roman"/>
                <a:cs typeface="Times New Roman"/>
              </a:rPr>
              <a:t>You model their variance to avoid biasing your fixed effects.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DD89B-98ED-DCF8-3E3D-59A781FE1FF1}"/>
              </a:ext>
            </a:extLst>
          </p:cNvPr>
          <p:cNvSpPr txBox="1">
            <a:spLocks/>
          </p:cNvSpPr>
          <p:nvPr/>
        </p:nvSpPr>
        <p:spPr>
          <a:xfrm>
            <a:off x="6613327" y="3168274"/>
            <a:ext cx="4953000" cy="62962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133" dirty="0">
                <a:solidFill>
                  <a:srgbClr val="000000"/>
                </a:solidFill>
                <a:latin typeface="Times New Roman"/>
                <a:cs typeface="Times New Roman"/>
              </a:rPr>
              <a:t>You don’t interpret their exact value.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76FB44-A48C-814B-A3AF-00B3579AA74E}"/>
              </a:ext>
            </a:extLst>
          </p:cNvPr>
          <p:cNvSpPr txBox="1">
            <a:spLocks/>
          </p:cNvSpPr>
          <p:nvPr/>
        </p:nvSpPr>
        <p:spPr>
          <a:xfrm>
            <a:off x="6593007" y="4428913"/>
            <a:ext cx="4953000" cy="79151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133" dirty="0">
                <a:solidFill>
                  <a:srgbClr val="000000"/>
                </a:solidFill>
                <a:latin typeface="Times New Roman"/>
                <a:cs typeface="Times New Roman"/>
              </a:rPr>
              <a:t>These subject-specific values are treated distribution (usually normal).</a:t>
            </a:r>
          </a:p>
        </p:txBody>
      </p:sp>
    </p:spTree>
    <p:extLst>
      <p:ext uri="{BB962C8B-B14F-4D97-AF65-F5344CB8AC3E}">
        <p14:creationId xmlns:p14="http://schemas.microsoft.com/office/powerpoint/2010/main" val="129435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3" grpId="0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8A625-47B5-DD57-B17F-4F8EB909F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50D0EC93-2EA3-A338-01F4-E4702330B497}"/>
              </a:ext>
            </a:extLst>
          </p:cNvPr>
          <p:cNvGrpSpPr/>
          <p:nvPr/>
        </p:nvGrpSpPr>
        <p:grpSpPr>
          <a:xfrm>
            <a:off x="638175" y="322539"/>
            <a:ext cx="10044807" cy="1740303"/>
            <a:chOff x="0" y="-976351"/>
            <a:chExt cx="20089614" cy="3480606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35C1AC4-581A-C4BE-401D-29A771B50354}"/>
                </a:ext>
              </a:extLst>
            </p:cNvPr>
            <p:cNvSpPr/>
            <p:nvPr/>
          </p:nvSpPr>
          <p:spPr>
            <a:xfrm>
              <a:off x="0" y="1"/>
              <a:ext cx="20077114" cy="1583022"/>
            </a:xfrm>
            <a:custGeom>
              <a:avLst/>
              <a:gdLst/>
              <a:ahLst/>
              <a:cxnLst/>
              <a:rect l="l" t="t" r="r" b="b"/>
              <a:pathLst>
                <a:path w="20077114" h="3299631">
                  <a:moveTo>
                    <a:pt x="0" y="0"/>
                  </a:moveTo>
                  <a:lnTo>
                    <a:pt x="20077114" y="0"/>
                  </a:lnTo>
                  <a:lnTo>
                    <a:pt x="20077114" y="3299631"/>
                  </a:lnTo>
                  <a:lnTo>
                    <a:pt x="0" y="32996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E66CA756-5307-284E-D798-E0BFD6047760}"/>
                </a:ext>
              </a:extLst>
            </p:cNvPr>
            <p:cNvSpPr txBox="1"/>
            <p:nvPr/>
          </p:nvSpPr>
          <p:spPr>
            <a:xfrm>
              <a:off x="12501" y="-976351"/>
              <a:ext cx="20077113" cy="348060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5872"/>
                </a:lnSpc>
              </a:pPr>
              <a:r>
                <a:rPr lang="en-US" sz="4666" b="1" dirty="0">
                  <a:solidFill>
                    <a:srgbClr val="7068F4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How this applies to fNIRs?</a:t>
              </a:r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7EE00172-59D4-8BD2-DED1-D80D3AF1E798}"/>
              </a:ext>
            </a:extLst>
          </p:cNvPr>
          <p:cNvSpPr/>
          <p:nvPr/>
        </p:nvSpPr>
        <p:spPr>
          <a:xfrm>
            <a:off x="365920" y="2001525"/>
            <a:ext cx="10928152" cy="791511"/>
          </a:xfrm>
          <a:custGeom>
            <a:avLst/>
            <a:gdLst/>
            <a:ahLst/>
            <a:cxnLst/>
            <a:rect l="l" t="t" r="r" b="b"/>
            <a:pathLst>
              <a:path w="21856303" h="1583021">
                <a:moveTo>
                  <a:pt x="0" y="0"/>
                </a:moveTo>
                <a:lnTo>
                  <a:pt x="21856303" y="0"/>
                </a:lnTo>
                <a:lnTo>
                  <a:pt x="21856303" y="1583021"/>
                </a:lnTo>
                <a:lnTo>
                  <a:pt x="0" y="158302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US" sz="1200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E979BA7D-979B-3AD8-4B8C-EE3C84BF19E6}"/>
              </a:ext>
            </a:extLst>
          </p:cNvPr>
          <p:cNvSpPr txBox="1"/>
          <p:nvPr/>
        </p:nvSpPr>
        <p:spPr>
          <a:xfrm>
            <a:off x="469484" y="5250663"/>
            <a:ext cx="10928152" cy="128842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3238"/>
              </a:lnSpc>
            </a:pPr>
            <a:endParaRPr lang="en-US" sz="2000" b="1" dirty="0">
              <a:solidFill>
                <a:srgbClr val="272525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2" name="Freeform 7">
            <a:extLst>
              <a:ext uri="{FF2B5EF4-FFF2-40B4-BE49-F238E27FC236}">
                <a16:creationId xmlns:a16="http://schemas.microsoft.com/office/drawing/2014/main" id="{4B2FC052-3818-1D05-6C66-02561B86514C}"/>
              </a:ext>
            </a:extLst>
          </p:cNvPr>
          <p:cNvSpPr/>
          <p:nvPr/>
        </p:nvSpPr>
        <p:spPr>
          <a:xfrm>
            <a:off x="821497" y="2949444"/>
            <a:ext cx="5579303" cy="989617"/>
          </a:xfrm>
          <a:custGeom>
            <a:avLst/>
            <a:gdLst/>
            <a:ahLst/>
            <a:cxnLst/>
            <a:rect l="l" t="t" r="r" b="b"/>
            <a:pathLst>
              <a:path w="2031359" h="757548">
                <a:moveTo>
                  <a:pt x="22083" y="0"/>
                </a:moveTo>
                <a:lnTo>
                  <a:pt x="2009276" y="0"/>
                </a:lnTo>
                <a:cubicBezTo>
                  <a:pt x="2015132" y="0"/>
                  <a:pt x="2020749" y="2327"/>
                  <a:pt x="2024891" y="6468"/>
                </a:cubicBezTo>
                <a:cubicBezTo>
                  <a:pt x="2029032" y="10609"/>
                  <a:pt x="2031359" y="16226"/>
                  <a:pt x="2031359" y="22083"/>
                </a:cubicBezTo>
                <a:lnTo>
                  <a:pt x="2031359" y="735465"/>
                </a:lnTo>
                <a:cubicBezTo>
                  <a:pt x="2031359" y="747661"/>
                  <a:pt x="2021472" y="757548"/>
                  <a:pt x="2009276" y="757548"/>
                </a:cubicBezTo>
                <a:lnTo>
                  <a:pt x="22083" y="757548"/>
                </a:lnTo>
                <a:cubicBezTo>
                  <a:pt x="16226" y="757548"/>
                  <a:pt x="10609" y="755222"/>
                  <a:pt x="6468" y="751080"/>
                </a:cubicBezTo>
                <a:cubicBezTo>
                  <a:pt x="2327" y="746939"/>
                  <a:pt x="0" y="741322"/>
                  <a:pt x="0" y="735465"/>
                </a:cubicBezTo>
                <a:lnTo>
                  <a:pt x="0" y="22083"/>
                </a:lnTo>
                <a:cubicBezTo>
                  <a:pt x="0" y="9887"/>
                  <a:pt x="9887" y="0"/>
                  <a:pt x="2208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rnd">
            <a:solidFill>
              <a:srgbClr val="8C52FF"/>
            </a:solidFill>
            <a:prstDash val="solid"/>
            <a:round/>
          </a:ln>
        </p:spPr>
        <p:txBody>
          <a:bodyPr/>
          <a:lstStyle/>
          <a:p>
            <a:pPr algn="ctr"/>
            <a:r>
              <a:rPr lang="en-US" sz="3200" dirty="0"/>
              <a:t>Independent Variable</a:t>
            </a:r>
          </a:p>
          <a:p>
            <a:pPr algn="ctr"/>
            <a:r>
              <a:rPr lang="en-US" sz="3200" dirty="0"/>
              <a:t>(Regressor)  </a:t>
            </a:r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94867F20-50D3-C6B2-BF52-A16E627D6B4E}"/>
              </a:ext>
            </a:extLst>
          </p:cNvPr>
          <p:cNvSpPr/>
          <p:nvPr/>
        </p:nvSpPr>
        <p:spPr>
          <a:xfrm>
            <a:off x="821497" y="1856313"/>
            <a:ext cx="5579303" cy="791511"/>
          </a:xfrm>
          <a:custGeom>
            <a:avLst/>
            <a:gdLst/>
            <a:ahLst/>
            <a:cxnLst/>
            <a:rect l="l" t="t" r="r" b="b"/>
            <a:pathLst>
              <a:path w="2031359" h="757548">
                <a:moveTo>
                  <a:pt x="22083" y="0"/>
                </a:moveTo>
                <a:lnTo>
                  <a:pt x="2009276" y="0"/>
                </a:lnTo>
                <a:cubicBezTo>
                  <a:pt x="2015132" y="0"/>
                  <a:pt x="2020749" y="2327"/>
                  <a:pt x="2024891" y="6468"/>
                </a:cubicBezTo>
                <a:cubicBezTo>
                  <a:pt x="2029032" y="10609"/>
                  <a:pt x="2031359" y="16226"/>
                  <a:pt x="2031359" y="22083"/>
                </a:cubicBezTo>
                <a:lnTo>
                  <a:pt x="2031359" y="735465"/>
                </a:lnTo>
                <a:cubicBezTo>
                  <a:pt x="2031359" y="747661"/>
                  <a:pt x="2021472" y="757548"/>
                  <a:pt x="2009276" y="757548"/>
                </a:cubicBezTo>
                <a:lnTo>
                  <a:pt x="22083" y="757548"/>
                </a:lnTo>
                <a:cubicBezTo>
                  <a:pt x="16226" y="757548"/>
                  <a:pt x="10609" y="755222"/>
                  <a:pt x="6468" y="751080"/>
                </a:cubicBezTo>
                <a:cubicBezTo>
                  <a:pt x="2327" y="746939"/>
                  <a:pt x="0" y="741322"/>
                  <a:pt x="0" y="735465"/>
                </a:cubicBezTo>
                <a:lnTo>
                  <a:pt x="0" y="22083"/>
                </a:lnTo>
                <a:cubicBezTo>
                  <a:pt x="0" y="9887"/>
                  <a:pt x="9887" y="0"/>
                  <a:pt x="2208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rnd">
            <a:solidFill>
              <a:srgbClr val="8C52FF"/>
            </a:solidFill>
            <a:prstDash val="solid"/>
            <a:round/>
          </a:ln>
        </p:spPr>
        <p:txBody>
          <a:bodyPr/>
          <a:lstStyle/>
          <a:p>
            <a:pPr algn="ctr"/>
            <a:r>
              <a:rPr lang="en-US" sz="3200" dirty="0"/>
              <a:t>Dependent  Variable </a:t>
            </a:r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BED56668-F34F-2731-D51D-08DC5AB23CDB}"/>
              </a:ext>
            </a:extLst>
          </p:cNvPr>
          <p:cNvSpPr/>
          <p:nvPr/>
        </p:nvSpPr>
        <p:spPr>
          <a:xfrm>
            <a:off x="2315550" y="4205064"/>
            <a:ext cx="2946797" cy="791511"/>
          </a:xfrm>
          <a:custGeom>
            <a:avLst/>
            <a:gdLst/>
            <a:ahLst/>
            <a:cxnLst/>
            <a:rect l="l" t="t" r="r" b="b"/>
            <a:pathLst>
              <a:path w="2031359" h="757548">
                <a:moveTo>
                  <a:pt x="22083" y="0"/>
                </a:moveTo>
                <a:lnTo>
                  <a:pt x="2009276" y="0"/>
                </a:lnTo>
                <a:cubicBezTo>
                  <a:pt x="2015132" y="0"/>
                  <a:pt x="2020749" y="2327"/>
                  <a:pt x="2024891" y="6468"/>
                </a:cubicBezTo>
                <a:cubicBezTo>
                  <a:pt x="2029032" y="10609"/>
                  <a:pt x="2031359" y="16226"/>
                  <a:pt x="2031359" y="22083"/>
                </a:cubicBezTo>
                <a:lnTo>
                  <a:pt x="2031359" y="735465"/>
                </a:lnTo>
                <a:cubicBezTo>
                  <a:pt x="2031359" y="747661"/>
                  <a:pt x="2021472" y="757548"/>
                  <a:pt x="2009276" y="757548"/>
                </a:cubicBezTo>
                <a:lnTo>
                  <a:pt x="22083" y="757548"/>
                </a:lnTo>
                <a:cubicBezTo>
                  <a:pt x="16226" y="757548"/>
                  <a:pt x="10609" y="755222"/>
                  <a:pt x="6468" y="751080"/>
                </a:cubicBezTo>
                <a:cubicBezTo>
                  <a:pt x="2327" y="746939"/>
                  <a:pt x="0" y="741322"/>
                  <a:pt x="0" y="735465"/>
                </a:cubicBezTo>
                <a:lnTo>
                  <a:pt x="0" y="22083"/>
                </a:lnTo>
                <a:cubicBezTo>
                  <a:pt x="0" y="9887"/>
                  <a:pt x="9887" y="0"/>
                  <a:pt x="2208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rnd">
            <a:solidFill>
              <a:srgbClr val="8C52FF"/>
            </a:solidFill>
            <a:prstDash val="solid"/>
            <a:round/>
          </a:ln>
        </p:spPr>
        <p:txBody>
          <a:bodyPr/>
          <a:lstStyle/>
          <a:p>
            <a:pPr algn="ctr"/>
            <a:r>
              <a:rPr lang="en-US" sz="3200" dirty="0"/>
              <a:t>Fixed </a:t>
            </a:r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B7C659A2-48C7-6622-104B-852F62664C03}"/>
              </a:ext>
            </a:extLst>
          </p:cNvPr>
          <p:cNvSpPr/>
          <p:nvPr/>
        </p:nvSpPr>
        <p:spPr>
          <a:xfrm>
            <a:off x="2315550" y="5287719"/>
            <a:ext cx="2946797" cy="791511"/>
          </a:xfrm>
          <a:custGeom>
            <a:avLst/>
            <a:gdLst/>
            <a:ahLst/>
            <a:cxnLst/>
            <a:rect l="l" t="t" r="r" b="b"/>
            <a:pathLst>
              <a:path w="2031359" h="757548">
                <a:moveTo>
                  <a:pt x="22083" y="0"/>
                </a:moveTo>
                <a:lnTo>
                  <a:pt x="2009276" y="0"/>
                </a:lnTo>
                <a:cubicBezTo>
                  <a:pt x="2015132" y="0"/>
                  <a:pt x="2020749" y="2327"/>
                  <a:pt x="2024891" y="6468"/>
                </a:cubicBezTo>
                <a:cubicBezTo>
                  <a:pt x="2029032" y="10609"/>
                  <a:pt x="2031359" y="16226"/>
                  <a:pt x="2031359" y="22083"/>
                </a:cubicBezTo>
                <a:lnTo>
                  <a:pt x="2031359" y="735465"/>
                </a:lnTo>
                <a:cubicBezTo>
                  <a:pt x="2031359" y="747661"/>
                  <a:pt x="2021472" y="757548"/>
                  <a:pt x="2009276" y="757548"/>
                </a:cubicBezTo>
                <a:lnTo>
                  <a:pt x="22083" y="757548"/>
                </a:lnTo>
                <a:cubicBezTo>
                  <a:pt x="16226" y="757548"/>
                  <a:pt x="10609" y="755222"/>
                  <a:pt x="6468" y="751080"/>
                </a:cubicBezTo>
                <a:cubicBezTo>
                  <a:pt x="2327" y="746939"/>
                  <a:pt x="0" y="741322"/>
                  <a:pt x="0" y="735465"/>
                </a:cubicBezTo>
                <a:lnTo>
                  <a:pt x="0" y="22083"/>
                </a:lnTo>
                <a:cubicBezTo>
                  <a:pt x="0" y="9887"/>
                  <a:pt x="9887" y="0"/>
                  <a:pt x="2208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rnd">
            <a:solidFill>
              <a:srgbClr val="8C52FF"/>
            </a:solidFill>
            <a:prstDash val="solid"/>
            <a:round/>
          </a:ln>
        </p:spPr>
        <p:txBody>
          <a:bodyPr/>
          <a:lstStyle/>
          <a:p>
            <a:pPr algn="ctr"/>
            <a:r>
              <a:rPr lang="en-US" sz="3200" dirty="0"/>
              <a:t>Random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D53AA6A-DD50-F5C4-36CD-1E3E5BE4B8D5}"/>
              </a:ext>
            </a:extLst>
          </p:cNvPr>
          <p:cNvGrpSpPr/>
          <p:nvPr/>
        </p:nvGrpSpPr>
        <p:grpSpPr>
          <a:xfrm>
            <a:off x="7920814" y="285691"/>
            <a:ext cx="4216805" cy="620123"/>
            <a:chOff x="12181411" y="-630134"/>
            <a:chExt cx="6325207" cy="930185"/>
          </a:xfrm>
        </p:grpSpPr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7A487D59-8CD7-E511-B539-77DC2B895C35}"/>
                </a:ext>
              </a:extLst>
            </p:cNvPr>
            <p:cNvSpPr/>
            <p:nvPr/>
          </p:nvSpPr>
          <p:spPr>
            <a:xfrm>
              <a:off x="12181411" y="-630134"/>
              <a:ext cx="6325207" cy="930185"/>
            </a:xfrm>
            <a:custGeom>
              <a:avLst/>
              <a:gdLst/>
              <a:ahLst/>
              <a:cxnLst/>
              <a:rect l="l" t="t" r="r" b="b"/>
              <a:pathLst>
                <a:path w="21116801" h="2671126">
                  <a:moveTo>
                    <a:pt x="0" y="411031"/>
                  </a:moveTo>
                  <a:cubicBezTo>
                    <a:pt x="0" y="184072"/>
                    <a:pt x="149979" y="0"/>
                    <a:pt x="334901" y="0"/>
                  </a:cubicBezTo>
                  <a:lnTo>
                    <a:pt x="20781902" y="0"/>
                  </a:lnTo>
                  <a:cubicBezTo>
                    <a:pt x="20966824" y="0"/>
                    <a:pt x="21116801" y="184072"/>
                    <a:pt x="21116801" y="411031"/>
                  </a:cubicBezTo>
                  <a:lnTo>
                    <a:pt x="21116801" y="2260106"/>
                  </a:lnTo>
                  <a:cubicBezTo>
                    <a:pt x="21116801" y="2487064"/>
                    <a:pt x="20966824" y="2671126"/>
                    <a:pt x="20781902" y="2671126"/>
                  </a:cubicBezTo>
                  <a:lnTo>
                    <a:pt x="334901" y="2671126"/>
                  </a:lnTo>
                  <a:cubicBezTo>
                    <a:pt x="149979" y="2671126"/>
                    <a:pt x="0" y="2487064"/>
                    <a:pt x="0" y="2260106"/>
                  </a:cubicBezTo>
                  <a:close/>
                </a:path>
              </a:pathLst>
            </a:custGeom>
            <a:solidFill>
              <a:srgbClr val="B6D6FC"/>
            </a:solidFill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6900E97-D024-90C0-8E08-3938AB3864E1}"/>
                </a:ext>
              </a:extLst>
            </p:cNvPr>
            <p:cNvSpPr txBox="1"/>
            <p:nvPr/>
          </p:nvSpPr>
          <p:spPr>
            <a:xfrm>
              <a:off x="12796990" y="-400374"/>
              <a:ext cx="5401807" cy="692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rgbClr val="5E98F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Just keep this in Mind!</a:t>
              </a:r>
              <a:endParaRPr lang="en-US" sz="2400" dirty="0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sp>
        <p:nvSpPr>
          <p:cNvPr id="16" name="Freeform 36">
            <a:extLst>
              <a:ext uri="{FF2B5EF4-FFF2-40B4-BE49-F238E27FC236}">
                <a16:creationId xmlns:a16="http://schemas.microsoft.com/office/drawing/2014/main" id="{1B3E6505-62A4-14C8-3D7E-1464572ED742}"/>
              </a:ext>
            </a:extLst>
          </p:cNvPr>
          <p:cNvSpPr/>
          <p:nvPr/>
        </p:nvSpPr>
        <p:spPr>
          <a:xfrm rot="18793749" flipH="1">
            <a:off x="1762040" y="3789742"/>
            <a:ext cx="404681" cy="1107280"/>
          </a:xfrm>
          <a:custGeom>
            <a:avLst/>
            <a:gdLst/>
            <a:ahLst/>
            <a:cxnLst/>
            <a:rect l="l" t="t" r="r" b="b"/>
            <a:pathLst>
              <a:path w="607021" h="945783">
                <a:moveTo>
                  <a:pt x="607021" y="0"/>
                </a:moveTo>
                <a:lnTo>
                  <a:pt x="0" y="0"/>
                </a:lnTo>
                <a:lnTo>
                  <a:pt x="0" y="945783"/>
                </a:lnTo>
                <a:lnTo>
                  <a:pt x="607021" y="945783"/>
                </a:lnTo>
                <a:lnTo>
                  <a:pt x="60702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8" name="Freeform 36">
            <a:extLst>
              <a:ext uri="{FF2B5EF4-FFF2-40B4-BE49-F238E27FC236}">
                <a16:creationId xmlns:a16="http://schemas.microsoft.com/office/drawing/2014/main" id="{B8612A36-CD7E-3CEA-C6D7-29B5CD033BD9}"/>
              </a:ext>
            </a:extLst>
          </p:cNvPr>
          <p:cNvSpPr/>
          <p:nvPr/>
        </p:nvSpPr>
        <p:spPr>
          <a:xfrm rot="18793749" flipH="1">
            <a:off x="1135237" y="3918219"/>
            <a:ext cx="791496" cy="1903581"/>
          </a:xfrm>
          <a:custGeom>
            <a:avLst/>
            <a:gdLst/>
            <a:ahLst/>
            <a:cxnLst/>
            <a:rect l="l" t="t" r="r" b="b"/>
            <a:pathLst>
              <a:path w="607021" h="945783">
                <a:moveTo>
                  <a:pt x="607021" y="0"/>
                </a:moveTo>
                <a:lnTo>
                  <a:pt x="0" y="0"/>
                </a:lnTo>
                <a:lnTo>
                  <a:pt x="0" y="945783"/>
                </a:lnTo>
                <a:lnTo>
                  <a:pt x="607021" y="945783"/>
                </a:lnTo>
                <a:lnTo>
                  <a:pt x="60702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20" name="Freeform 7">
            <a:extLst>
              <a:ext uri="{FF2B5EF4-FFF2-40B4-BE49-F238E27FC236}">
                <a16:creationId xmlns:a16="http://schemas.microsoft.com/office/drawing/2014/main" id="{E787CAE2-9FA0-910D-74A4-B5BEB768728D}"/>
              </a:ext>
            </a:extLst>
          </p:cNvPr>
          <p:cNvSpPr/>
          <p:nvPr/>
        </p:nvSpPr>
        <p:spPr>
          <a:xfrm>
            <a:off x="6971422" y="1881773"/>
            <a:ext cx="4664903" cy="791511"/>
          </a:xfrm>
          <a:custGeom>
            <a:avLst/>
            <a:gdLst/>
            <a:ahLst/>
            <a:cxnLst/>
            <a:rect l="l" t="t" r="r" b="b"/>
            <a:pathLst>
              <a:path w="2031359" h="757548">
                <a:moveTo>
                  <a:pt x="22083" y="0"/>
                </a:moveTo>
                <a:lnTo>
                  <a:pt x="2009276" y="0"/>
                </a:lnTo>
                <a:cubicBezTo>
                  <a:pt x="2015132" y="0"/>
                  <a:pt x="2020749" y="2327"/>
                  <a:pt x="2024891" y="6468"/>
                </a:cubicBezTo>
                <a:cubicBezTo>
                  <a:pt x="2029032" y="10609"/>
                  <a:pt x="2031359" y="16226"/>
                  <a:pt x="2031359" y="22083"/>
                </a:cubicBezTo>
                <a:lnTo>
                  <a:pt x="2031359" y="735465"/>
                </a:lnTo>
                <a:cubicBezTo>
                  <a:pt x="2031359" y="747661"/>
                  <a:pt x="2021472" y="757548"/>
                  <a:pt x="2009276" y="757548"/>
                </a:cubicBezTo>
                <a:lnTo>
                  <a:pt x="22083" y="757548"/>
                </a:lnTo>
                <a:cubicBezTo>
                  <a:pt x="16226" y="757548"/>
                  <a:pt x="10609" y="755222"/>
                  <a:pt x="6468" y="751080"/>
                </a:cubicBezTo>
                <a:cubicBezTo>
                  <a:pt x="2327" y="746939"/>
                  <a:pt x="0" y="741322"/>
                  <a:pt x="0" y="735465"/>
                </a:cubicBezTo>
                <a:lnTo>
                  <a:pt x="0" y="22083"/>
                </a:lnTo>
                <a:cubicBezTo>
                  <a:pt x="0" y="9887"/>
                  <a:pt x="9887" y="0"/>
                  <a:pt x="2208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rnd">
            <a:solidFill>
              <a:srgbClr val="8C52FF"/>
            </a:solidFill>
            <a:prstDash val="solid"/>
            <a:round/>
          </a:ln>
        </p:spPr>
        <p:txBody>
          <a:bodyPr/>
          <a:lstStyle/>
          <a:p>
            <a:pPr algn="ctr"/>
            <a:r>
              <a:rPr lang="en-US" sz="2400" dirty="0"/>
              <a:t>Time series change in </a:t>
            </a:r>
            <a:r>
              <a:rPr lang="en-US" sz="2400" dirty="0" err="1"/>
              <a:t>HbO</a:t>
            </a:r>
            <a:r>
              <a:rPr lang="en-US" sz="2400" dirty="0"/>
              <a:t> or </a:t>
            </a:r>
            <a:r>
              <a:rPr lang="en-US" sz="2400" dirty="0" err="1"/>
              <a:t>HbR</a:t>
            </a:r>
            <a:r>
              <a:rPr lang="en-US" sz="2400" dirty="0"/>
              <a:t>.  </a:t>
            </a:r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7965D0A2-B3AA-CFF0-2DB6-1F0EDB7B19D8}"/>
              </a:ext>
            </a:extLst>
          </p:cNvPr>
          <p:cNvSpPr/>
          <p:nvPr/>
        </p:nvSpPr>
        <p:spPr>
          <a:xfrm>
            <a:off x="6847275" y="4241625"/>
            <a:ext cx="4588472" cy="634431"/>
          </a:xfrm>
          <a:custGeom>
            <a:avLst/>
            <a:gdLst/>
            <a:ahLst/>
            <a:cxnLst/>
            <a:rect l="l" t="t" r="r" b="b"/>
            <a:pathLst>
              <a:path w="2031359" h="757548">
                <a:moveTo>
                  <a:pt x="22083" y="0"/>
                </a:moveTo>
                <a:lnTo>
                  <a:pt x="2009276" y="0"/>
                </a:lnTo>
                <a:cubicBezTo>
                  <a:pt x="2015132" y="0"/>
                  <a:pt x="2020749" y="2327"/>
                  <a:pt x="2024891" y="6468"/>
                </a:cubicBezTo>
                <a:cubicBezTo>
                  <a:pt x="2029032" y="10609"/>
                  <a:pt x="2031359" y="16226"/>
                  <a:pt x="2031359" y="22083"/>
                </a:cubicBezTo>
                <a:lnTo>
                  <a:pt x="2031359" y="735465"/>
                </a:lnTo>
                <a:cubicBezTo>
                  <a:pt x="2031359" y="747661"/>
                  <a:pt x="2021472" y="757548"/>
                  <a:pt x="2009276" y="757548"/>
                </a:cubicBezTo>
                <a:lnTo>
                  <a:pt x="22083" y="757548"/>
                </a:lnTo>
                <a:cubicBezTo>
                  <a:pt x="16226" y="757548"/>
                  <a:pt x="10609" y="755222"/>
                  <a:pt x="6468" y="751080"/>
                </a:cubicBezTo>
                <a:cubicBezTo>
                  <a:pt x="2327" y="746939"/>
                  <a:pt x="0" y="741322"/>
                  <a:pt x="0" y="735465"/>
                </a:cubicBezTo>
                <a:lnTo>
                  <a:pt x="0" y="22083"/>
                </a:lnTo>
                <a:cubicBezTo>
                  <a:pt x="0" y="9887"/>
                  <a:pt x="9887" y="0"/>
                  <a:pt x="2208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rnd">
            <a:solidFill>
              <a:srgbClr val="8C52FF"/>
            </a:solidFill>
            <a:prstDash val="solid"/>
            <a:round/>
          </a:ln>
        </p:spPr>
        <p:txBody>
          <a:bodyPr/>
          <a:lstStyle/>
          <a:p>
            <a:pPr algn="ctr"/>
            <a:r>
              <a:rPr lang="en-US" sz="2400" dirty="0"/>
              <a:t>Stimulus Timing</a:t>
            </a:r>
          </a:p>
        </p:txBody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C8670315-D196-CD16-FA50-C6985486A8BA}"/>
              </a:ext>
            </a:extLst>
          </p:cNvPr>
          <p:cNvSpPr/>
          <p:nvPr/>
        </p:nvSpPr>
        <p:spPr>
          <a:xfrm>
            <a:off x="6857116" y="5243525"/>
            <a:ext cx="4664903" cy="791511"/>
          </a:xfrm>
          <a:custGeom>
            <a:avLst/>
            <a:gdLst/>
            <a:ahLst/>
            <a:cxnLst/>
            <a:rect l="l" t="t" r="r" b="b"/>
            <a:pathLst>
              <a:path w="2031359" h="757548">
                <a:moveTo>
                  <a:pt x="22083" y="0"/>
                </a:moveTo>
                <a:lnTo>
                  <a:pt x="2009276" y="0"/>
                </a:lnTo>
                <a:cubicBezTo>
                  <a:pt x="2015132" y="0"/>
                  <a:pt x="2020749" y="2327"/>
                  <a:pt x="2024891" y="6468"/>
                </a:cubicBezTo>
                <a:cubicBezTo>
                  <a:pt x="2029032" y="10609"/>
                  <a:pt x="2031359" y="16226"/>
                  <a:pt x="2031359" y="22083"/>
                </a:cubicBezTo>
                <a:lnTo>
                  <a:pt x="2031359" y="735465"/>
                </a:lnTo>
                <a:cubicBezTo>
                  <a:pt x="2031359" y="747661"/>
                  <a:pt x="2021472" y="757548"/>
                  <a:pt x="2009276" y="757548"/>
                </a:cubicBezTo>
                <a:lnTo>
                  <a:pt x="22083" y="757548"/>
                </a:lnTo>
                <a:cubicBezTo>
                  <a:pt x="16226" y="757548"/>
                  <a:pt x="10609" y="755222"/>
                  <a:pt x="6468" y="751080"/>
                </a:cubicBezTo>
                <a:cubicBezTo>
                  <a:pt x="2327" y="746939"/>
                  <a:pt x="0" y="741322"/>
                  <a:pt x="0" y="735465"/>
                </a:cubicBezTo>
                <a:lnTo>
                  <a:pt x="0" y="22083"/>
                </a:lnTo>
                <a:cubicBezTo>
                  <a:pt x="0" y="9887"/>
                  <a:pt x="9887" y="0"/>
                  <a:pt x="2208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rnd">
            <a:solidFill>
              <a:srgbClr val="8C52FF"/>
            </a:solidFill>
            <a:prstDash val="solid"/>
            <a:round/>
          </a:ln>
        </p:spPr>
        <p:txBody>
          <a:bodyPr/>
          <a:lstStyle/>
          <a:p>
            <a:pPr algn="ctr"/>
            <a:r>
              <a:rPr lang="en-US" sz="1600" dirty="0"/>
              <a:t>Subject-specific deviations from that average — e.g., some subjects have larger or smaller </a:t>
            </a:r>
            <a:r>
              <a:rPr lang="en-US" sz="1600" dirty="0" err="1"/>
              <a:t>HbO</a:t>
            </a:r>
            <a:r>
              <a:rPr lang="en-US" sz="1600" dirty="0"/>
              <a:t> changes than the group mean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A69288A-BE74-84FB-1E62-71AC6F11F1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7" r="11116"/>
          <a:stretch/>
        </p:blipFill>
        <p:spPr>
          <a:xfrm>
            <a:off x="5588000" y="-1329983"/>
            <a:ext cx="561055" cy="72359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C05901C-25FC-CB20-E895-2A53C8C05FC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7" r="11116"/>
          <a:stretch/>
        </p:blipFill>
        <p:spPr>
          <a:xfrm>
            <a:off x="5689600" y="-1228383"/>
            <a:ext cx="561055" cy="72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7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16 -0.00324 L 0.01224 0.4708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" y="2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7 -1.11111E-6 L -0.00634 0.6331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1" y="316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3" grpId="0" animBg="1"/>
      <p:bldP spid="14" grpId="0" animBg="1"/>
      <p:bldP spid="16" grpId="0" animBg="1"/>
      <p:bldP spid="18" grpId="0" animBg="1"/>
      <p:bldP spid="20" grpId="0" animBg="1"/>
      <p:bldP spid="21" grpId="0" animBg="1"/>
      <p:bldP spid="2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B10F0-0715-0E0A-1ECD-776C1BD13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7B566E2F-D7BD-1544-4F4A-EB34DD128214}"/>
              </a:ext>
            </a:extLst>
          </p:cNvPr>
          <p:cNvGrpSpPr/>
          <p:nvPr/>
        </p:nvGrpSpPr>
        <p:grpSpPr>
          <a:xfrm>
            <a:off x="685800" y="685800"/>
            <a:ext cx="8610600" cy="909124"/>
            <a:chOff x="0" y="0"/>
            <a:chExt cx="12303330" cy="181824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D26203B-30CB-0943-D0E2-59B07DCF1E38}"/>
                </a:ext>
              </a:extLst>
            </p:cNvPr>
            <p:cNvSpPr/>
            <p:nvPr/>
          </p:nvSpPr>
          <p:spPr>
            <a:xfrm>
              <a:off x="0" y="0"/>
              <a:ext cx="12303330" cy="1818248"/>
            </a:xfrm>
            <a:custGeom>
              <a:avLst/>
              <a:gdLst/>
              <a:ahLst/>
              <a:cxnLst/>
              <a:rect l="l" t="t" r="r" b="b"/>
              <a:pathLst>
                <a:path w="12303330" h="1818248">
                  <a:moveTo>
                    <a:pt x="0" y="0"/>
                  </a:moveTo>
                  <a:lnTo>
                    <a:pt x="12303330" y="0"/>
                  </a:lnTo>
                  <a:lnTo>
                    <a:pt x="12303330" y="1818248"/>
                  </a:lnTo>
                  <a:lnTo>
                    <a:pt x="0" y="18182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AC949A1-FF7D-AC00-EF3A-1E47422B88DB}"/>
                </a:ext>
              </a:extLst>
            </p:cNvPr>
            <p:cNvSpPr txBox="1"/>
            <p:nvPr/>
          </p:nvSpPr>
          <p:spPr>
            <a:xfrm>
              <a:off x="0" y="-171450"/>
              <a:ext cx="12303330" cy="19896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5805"/>
                </a:lnSpc>
              </a:pPr>
              <a:r>
                <a:rPr lang="en-US" sz="4666" b="1" dirty="0">
                  <a:solidFill>
                    <a:srgbClr val="7068F4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Statistical Analysis Methods</a:t>
              </a:r>
            </a:p>
          </p:txBody>
        </p:sp>
      </p:grp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0A383375-8490-42D5-BD43-288CD14E8A3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524000" y="1660596"/>
              <a:ext cx="4165600" cy="2343150"/>
            </p:xfrm>
            <a:graphic>
              <a:graphicData uri="http://schemas.microsoft.com/office/powerpoint/2016/sectionzoom">
                <psez:sectionZm>
                  <psez:sectionZmObj sectionId="{49699D08-F75E-494D-9025-5D195740F2D5}">
                    <psez:zmPr id="{E8A33452-5BD2-44FB-8671-A115C6787E05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65600" cy="234315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6" name="Section Zoom 5">
                <a:extLst>
                  <a:ext uri="{FF2B5EF4-FFF2-40B4-BE49-F238E27FC236}">
                    <a16:creationId xmlns:a16="http://schemas.microsoft.com/office/drawing/2014/main" id="{0A383375-8490-42D5-BD43-288CD14E8A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4000" y="1660596"/>
                <a:ext cx="4165600" cy="2343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EC5383CB-1B6D-DB8B-B6D2-B659693000C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502401" y="1660596"/>
              <a:ext cx="4165600" cy="2343150"/>
            </p:xfrm>
            <a:graphic>
              <a:graphicData uri="http://schemas.microsoft.com/office/powerpoint/2016/sectionzoom">
                <psez:sectionZm>
                  <psez:sectionZmObj sectionId="{12372955-CC40-4EB8-8FD6-1CBDF76B0B16}">
                    <psez:zmPr id="{C8036B29-C5A4-4E3B-AAD7-43A018EE166E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65600" cy="234315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8" name="Section Zoom 7">
                <a:extLst>
                  <a:ext uri="{FF2B5EF4-FFF2-40B4-BE49-F238E27FC236}">
                    <a16:creationId xmlns:a16="http://schemas.microsoft.com/office/drawing/2014/main" id="{EC5383CB-1B6D-DB8B-B6D2-B659693000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02401" y="1660596"/>
                <a:ext cx="4165600" cy="2343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77229B1C-AB29-D206-8341-CDACC6FD537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13200" y="4069884"/>
              <a:ext cx="4165600" cy="2343150"/>
            </p:xfrm>
            <a:graphic>
              <a:graphicData uri="http://schemas.microsoft.com/office/powerpoint/2016/sectionzoom">
                <psez:sectionZm>
                  <psez:sectionZmObj sectionId="{F45A5BA6-E7CE-4AB1-86A4-AB627BEADA45}">
                    <psez:zmPr id="{9FDD55F0-AC5C-45CE-8896-D949370EC6A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65600" cy="234315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0" name="Section Zoom 9">
                <a:extLst>
                  <a:ext uri="{FF2B5EF4-FFF2-40B4-BE49-F238E27FC236}">
                    <a16:creationId xmlns:a16="http://schemas.microsoft.com/office/drawing/2014/main" id="{77229B1C-AB29-D206-8341-CDACC6FD53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13200" y="4069884"/>
                <a:ext cx="4165600" cy="2343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90864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76094-F639-0C0A-726F-1B7F97295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F5D15ED9-6BFA-B321-EBB1-6714472542A2}"/>
              </a:ext>
            </a:extLst>
          </p:cNvPr>
          <p:cNvSpPr txBox="1"/>
          <p:nvPr/>
        </p:nvSpPr>
        <p:spPr>
          <a:xfrm>
            <a:off x="2082800" y="2930324"/>
            <a:ext cx="8410476" cy="99735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ts val="5872"/>
              </a:lnSpc>
            </a:pPr>
            <a:r>
              <a:rPr lang="en-US" sz="7667" b="1" dirty="0">
                <a:solidFill>
                  <a:srgbClr val="7068F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Block Average</a:t>
            </a:r>
          </a:p>
        </p:txBody>
      </p:sp>
    </p:spTree>
    <p:extLst>
      <p:ext uri="{BB962C8B-B14F-4D97-AF65-F5344CB8AC3E}">
        <p14:creationId xmlns:p14="http://schemas.microsoft.com/office/powerpoint/2010/main" val="2552084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90F9D-5863-75B0-5482-DB06EC5CF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26E6182D-57F8-12D8-0F0C-F2684EEAB129}"/>
              </a:ext>
            </a:extLst>
          </p:cNvPr>
          <p:cNvSpPr/>
          <p:nvPr/>
        </p:nvSpPr>
        <p:spPr>
          <a:xfrm>
            <a:off x="617042" y="946580"/>
            <a:ext cx="5346700" cy="778931"/>
          </a:xfrm>
          <a:custGeom>
            <a:avLst/>
            <a:gdLst/>
            <a:ahLst/>
            <a:cxnLst/>
            <a:rect l="l" t="t" r="r" b="b"/>
            <a:pathLst>
              <a:path w="10693400" h="1557862">
                <a:moveTo>
                  <a:pt x="0" y="0"/>
                </a:moveTo>
                <a:lnTo>
                  <a:pt x="10693400" y="0"/>
                </a:lnTo>
                <a:lnTo>
                  <a:pt x="10693400" y="1557862"/>
                </a:lnTo>
                <a:lnTo>
                  <a:pt x="0" y="155786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sz="120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53BDD73-6C81-5B8F-4088-0EDE823B1C26}"/>
              </a:ext>
            </a:extLst>
          </p:cNvPr>
          <p:cNvSpPr txBox="1"/>
          <p:nvPr/>
        </p:nvSpPr>
        <p:spPr>
          <a:xfrm>
            <a:off x="711200" y="136106"/>
            <a:ext cx="10002589" cy="82655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2949"/>
              </a:lnSpc>
              <a:spcBef>
                <a:spcPct val="0"/>
              </a:spcBef>
            </a:pPr>
            <a:r>
              <a:rPr lang="en-US" sz="1867" b="1" dirty="0">
                <a:solidFill>
                  <a:srgbClr val="000000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	</a:t>
            </a:r>
            <a:r>
              <a:rPr lang="en-US" sz="2400" b="1" dirty="0">
                <a:solidFill>
                  <a:srgbClr val="8C52FF"/>
                </a:solidFill>
                <a:latin typeface="Times New Roman Condensed Bold"/>
                <a:sym typeface="Times New Roman Condensed Bold"/>
              </a:rPr>
              <a:t>1- Experimental Settings (Two Channels, boxcar/ time regressor)</a:t>
            </a:r>
          </a:p>
        </p:txBody>
      </p:sp>
      <p:sp>
        <p:nvSpPr>
          <p:cNvPr id="11" name="Freeform 11" descr="preencoded.png">
            <a:extLst>
              <a:ext uri="{FF2B5EF4-FFF2-40B4-BE49-F238E27FC236}">
                <a16:creationId xmlns:a16="http://schemas.microsoft.com/office/drawing/2014/main" id="{34BBD054-2365-89C5-E5BB-D769F3364F6C}"/>
              </a:ext>
            </a:extLst>
          </p:cNvPr>
          <p:cNvSpPr/>
          <p:nvPr/>
        </p:nvSpPr>
        <p:spPr>
          <a:xfrm>
            <a:off x="1270000" y="549384"/>
            <a:ext cx="8432800" cy="1328682"/>
          </a:xfrm>
          <a:custGeom>
            <a:avLst/>
            <a:gdLst/>
            <a:ahLst/>
            <a:cxnLst/>
            <a:rect l="l" t="t" r="r" b="b"/>
            <a:pathLst>
              <a:path w="8020050" h="1491854">
                <a:moveTo>
                  <a:pt x="0" y="0"/>
                </a:moveTo>
                <a:lnTo>
                  <a:pt x="8020050" y="0"/>
                </a:lnTo>
                <a:lnTo>
                  <a:pt x="8020050" y="1491854"/>
                </a:lnTo>
                <a:lnTo>
                  <a:pt x="0" y="14918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3" b="-2620"/>
            </a:stretch>
          </a:blipFill>
        </p:spPr>
        <p:txBody>
          <a:bodyPr/>
          <a:lstStyle/>
          <a:p>
            <a:endParaRPr lang="en-US" sz="1200" dirty="0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622565FC-970F-C2E0-8FCA-6DCC7EA4AC80}"/>
              </a:ext>
            </a:extLst>
          </p:cNvPr>
          <p:cNvSpPr/>
          <p:nvPr/>
        </p:nvSpPr>
        <p:spPr>
          <a:xfrm>
            <a:off x="6634838" y="925414"/>
            <a:ext cx="3746742" cy="410631"/>
          </a:xfrm>
          <a:custGeom>
            <a:avLst/>
            <a:gdLst/>
            <a:ahLst/>
            <a:cxnLst/>
            <a:rect l="l" t="t" r="r" b="b"/>
            <a:pathLst>
              <a:path w="7493483" h="821263">
                <a:moveTo>
                  <a:pt x="0" y="0"/>
                </a:moveTo>
                <a:lnTo>
                  <a:pt x="7493483" y="0"/>
                </a:lnTo>
                <a:lnTo>
                  <a:pt x="7493483" y="821263"/>
                </a:lnTo>
                <a:lnTo>
                  <a:pt x="0" y="82126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sz="1200"/>
          </a:p>
        </p:txBody>
      </p:sp>
      <p:sp>
        <p:nvSpPr>
          <p:cNvPr id="3" name="TextBox 16">
            <a:extLst>
              <a:ext uri="{FF2B5EF4-FFF2-40B4-BE49-F238E27FC236}">
                <a16:creationId xmlns:a16="http://schemas.microsoft.com/office/drawing/2014/main" id="{66155C7B-7BAF-EDBB-C9B6-60BDB87EBA7C}"/>
              </a:ext>
            </a:extLst>
          </p:cNvPr>
          <p:cNvSpPr txBox="1"/>
          <p:nvPr/>
        </p:nvSpPr>
        <p:spPr>
          <a:xfrm>
            <a:off x="1270000" y="1835161"/>
            <a:ext cx="5638800" cy="45825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294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8C52FF"/>
                </a:solidFill>
                <a:latin typeface="Times New Roman Condensed Bold"/>
                <a:sym typeface="Times New Roman Condensed Bold"/>
              </a:rPr>
              <a:t>2-</a:t>
            </a:r>
            <a:r>
              <a:rPr lang="en-US" sz="1600" b="1" dirty="0">
                <a:solidFill>
                  <a:srgbClr val="000000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 </a:t>
            </a:r>
            <a:r>
              <a:rPr lang="en-US" sz="2400" b="1" dirty="0">
                <a:solidFill>
                  <a:srgbClr val="8C52FF"/>
                </a:solidFill>
                <a:latin typeface="Times New Roman Condensed Bold"/>
                <a:sym typeface="Times New Roman Condensed Bold"/>
              </a:rPr>
              <a:t>Epoching/ Segment Data </a:t>
            </a:r>
          </a:p>
        </p:txBody>
      </p:sp>
      <p:sp>
        <p:nvSpPr>
          <p:cNvPr id="4" name="Freeform 20" descr="preencoded.png">
            <a:extLst>
              <a:ext uri="{FF2B5EF4-FFF2-40B4-BE49-F238E27FC236}">
                <a16:creationId xmlns:a16="http://schemas.microsoft.com/office/drawing/2014/main" id="{97C22B63-F8F4-9C6B-55F8-A04DCEC82D2D}"/>
              </a:ext>
            </a:extLst>
          </p:cNvPr>
          <p:cNvSpPr/>
          <p:nvPr/>
        </p:nvSpPr>
        <p:spPr>
          <a:xfrm>
            <a:off x="1270000" y="2238200"/>
            <a:ext cx="8594329" cy="1516263"/>
          </a:xfrm>
          <a:custGeom>
            <a:avLst/>
            <a:gdLst/>
            <a:ahLst/>
            <a:cxnLst/>
            <a:rect l="l" t="t" r="r" b="b"/>
            <a:pathLst>
              <a:path w="8020199" h="1415504">
                <a:moveTo>
                  <a:pt x="0" y="0"/>
                </a:moveTo>
                <a:lnTo>
                  <a:pt x="8020198" y="0"/>
                </a:lnTo>
                <a:lnTo>
                  <a:pt x="8020198" y="1415504"/>
                </a:lnTo>
                <a:lnTo>
                  <a:pt x="0" y="14155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2" b="-132"/>
            </a:stretch>
          </a:blipFill>
        </p:spPr>
        <p:txBody>
          <a:bodyPr/>
          <a:lstStyle/>
          <a:p>
            <a:endParaRPr lang="en-US" sz="1200" dirty="0"/>
          </a:p>
        </p:txBody>
      </p:sp>
      <p:sp>
        <p:nvSpPr>
          <p:cNvPr id="12" name="TextBox 25">
            <a:extLst>
              <a:ext uri="{FF2B5EF4-FFF2-40B4-BE49-F238E27FC236}">
                <a16:creationId xmlns:a16="http://schemas.microsoft.com/office/drawing/2014/main" id="{495E7009-E3E0-CF2F-20E1-C60D9C4B48AB}"/>
              </a:ext>
            </a:extLst>
          </p:cNvPr>
          <p:cNvSpPr txBox="1"/>
          <p:nvPr/>
        </p:nvSpPr>
        <p:spPr>
          <a:xfrm>
            <a:off x="1138436" y="3699246"/>
            <a:ext cx="11053565" cy="82655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294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8C52FF"/>
                </a:solidFill>
                <a:latin typeface="Times New Roman Condensed Bold"/>
                <a:sym typeface="Times New Roman Condensed Bold"/>
              </a:rPr>
              <a:t>3- Average all blocks for that channel (point-by-point across time) to get average HRF</a:t>
            </a:r>
          </a:p>
        </p:txBody>
      </p:sp>
      <p:sp>
        <p:nvSpPr>
          <p:cNvPr id="13" name="Freeform 29" descr="preencoded.png">
            <a:extLst>
              <a:ext uri="{FF2B5EF4-FFF2-40B4-BE49-F238E27FC236}">
                <a16:creationId xmlns:a16="http://schemas.microsoft.com/office/drawing/2014/main" id="{390483D5-400C-9F2B-6B5E-ACAB227001E4}"/>
              </a:ext>
            </a:extLst>
          </p:cNvPr>
          <p:cNvSpPr/>
          <p:nvPr/>
        </p:nvSpPr>
        <p:spPr>
          <a:xfrm>
            <a:off x="1270001" y="4088712"/>
            <a:ext cx="8381999" cy="2309669"/>
          </a:xfrm>
          <a:custGeom>
            <a:avLst/>
            <a:gdLst/>
            <a:ahLst/>
            <a:cxnLst/>
            <a:rect l="l" t="t" r="r" b="b"/>
            <a:pathLst>
              <a:path w="8020050" h="1889523">
                <a:moveTo>
                  <a:pt x="0" y="0"/>
                </a:moveTo>
                <a:lnTo>
                  <a:pt x="8020050" y="0"/>
                </a:lnTo>
                <a:lnTo>
                  <a:pt x="8020050" y="1889523"/>
                </a:lnTo>
                <a:lnTo>
                  <a:pt x="0" y="18895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4" r="-94"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3783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animBg="1"/>
      <p:bldP spid="3" grpId="0"/>
      <p:bldP spid="4" grpId="0" animBg="1"/>
      <p:bldP spid="12" grpId="0"/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617042" y="946580"/>
            <a:ext cx="5346700" cy="778931"/>
          </a:xfrm>
          <a:custGeom>
            <a:avLst/>
            <a:gdLst/>
            <a:ahLst/>
            <a:cxnLst/>
            <a:rect l="l" t="t" r="r" b="b"/>
            <a:pathLst>
              <a:path w="10693400" h="1557862">
                <a:moveTo>
                  <a:pt x="0" y="0"/>
                </a:moveTo>
                <a:lnTo>
                  <a:pt x="10693400" y="0"/>
                </a:lnTo>
                <a:lnTo>
                  <a:pt x="10693400" y="1557862"/>
                </a:lnTo>
                <a:lnTo>
                  <a:pt x="0" y="155786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sz="1200"/>
          </a:p>
        </p:txBody>
      </p:sp>
      <p:sp>
        <p:nvSpPr>
          <p:cNvPr id="15" name="Freeform 15"/>
          <p:cNvSpPr/>
          <p:nvPr/>
        </p:nvSpPr>
        <p:spPr>
          <a:xfrm>
            <a:off x="6634838" y="925414"/>
            <a:ext cx="3746742" cy="410631"/>
          </a:xfrm>
          <a:custGeom>
            <a:avLst/>
            <a:gdLst/>
            <a:ahLst/>
            <a:cxnLst/>
            <a:rect l="l" t="t" r="r" b="b"/>
            <a:pathLst>
              <a:path w="7493483" h="821263">
                <a:moveTo>
                  <a:pt x="0" y="0"/>
                </a:moveTo>
                <a:lnTo>
                  <a:pt x="7493483" y="0"/>
                </a:lnTo>
                <a:lnTo>
                  <a:pt x="7493483" y="821263"/>
                </a:lnTo>
                <a:lnTo>
                  <a:pt x="0" y="82126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sz="1200"/>
          </a:p>
        </p:txBody>
      </p:sp>
      <p:grpSp>
        <p:nvGrpSpPr>
          <p:cNvPr id="21" name="Group 21"/>
          <p:cNvGrpSpPr/>
          <p:nvPr/>
        </p:nvGrpSpPr>
        <p:grpSpPr>
          <a:xfrm>
            <a:off x="358710" y="5604463"/>
            <a:ext cx="5346700" cy="176213"/>
            <a:chOff x="0" y="0"/>
            <a:chExt cx="10693400" cy="35242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693400" cy="352425"/>
            </a:xfrm>
            <a:custGeom>
              <a:avLst/>
              <a:gdLst/>
              <a:ahLst/>
              <a:cxnLst/>
              <a:rect l="l" t="t" r="r" b="b"/>
              <a:pathLst>
                <a:path w="10693400" h="352425">
                  <a:moveTo>
                    <a:pt x="0" y="176276"/>
                  </a:moveTo>
                  <a:cubicBezTo>
                    <a:pt x="0" y="78867"/>
                    <a:pt x="78867" y="0"/>
                    <a:pt x="176149" y="0"/>
                  </a:cubicBezTo>
                  <a:lnTo>
                    <a:pt x="10517124" y="0"/>
                  </a:lnTo>
                  <a:cubicBezTo>
                    <a:pt x="10614533" y="0"/>
                    <a:pt x="10693400" y="78867"/>
                    <a:pt x="10693400" y="176149"/>
                  </a:cubicBezTo>
                  <a:cubicBezTo>
                    <a:pt x="10693400" y="273431"/>
                    <a:pt x="10614533" y="352425"/>
                    <a:pt x="10517124" y="352425"/>
                  </a:cubicBezTo>
                  <a:lnTo>
                    <a:pt x="176276" y="352425"/>
                  </a:lnTo>
                  <a:cubicBezTo>
                    <a:pt x="78867" y="352425"/>
                    <a:pt x="0" y="273558"/>
                    <a:pt x="0" y="176276"/>
                  </a:cubicBezTo>
                  <a:close/>
                </a:path>
              </a:pathLst>
            </a:custGeom>
            <a:solidFill>
              <a:srgbClr val="EEEFF5"/>
            </a:solidFill>
          </p:spPr>
          <p:txBody>
            <a:bodyPr/>
            <a:lstStyle/>
            <a:p>
              <a:endParaRPr lang="en-US" sz="1200"/>
            </a:p>
          </p:txBody>
        </p:sp>
      </p:grpSp>
      <p:sp>
        <p:nvSpPr>
          <p:cNvPr id="24" name="Freeform 24"/>
          <p:cNvSpPr/>
          <p:nvPr/>
        </p:nvSpPr>
        <p:spPr>
          <a:xfrm>
            <a:off x="617041" y="3728951"/>
            <a:ext cx="5346700" cy="778931"/>
          </a:xfrm>
          <a:custGeom>
            <a:avLst/>
            <a:gdLst/>
            <a:ahLst/>
            <a:cxnLst/>
            <a:rect l="l" t="t" r="r" b="b"/>
            <a:pathLst>
              <a:path w="10693400" h="1557863">
                <a:moveTo>
                  <a:pt x="0" y="0"/>
                </a:moveTo>
                <a:lnTo>
                  <a:pt x="10693400" y="0"/>
                </a:lnTo>
                <a:lnTo>
                  <a:pt x="10693400" y="1557863"/>
                </a:lnTo>
                <a:lnTo>
                  <a:pt x="0" y="155786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sz="1200"/>
          </a:p>
        </p:txBody>
      </p:sp>
      <p:grpSp>
        <p:nvGrpSpPr>
          <p:cNvPr id="32" name="Group 32"/>
          <p:cNvGrpSpPr/>
          <p:nvPr/>
        </p:nvGrpSpPr>
        <p:grpSpPr>
          <a:xfrm>
            <a:off x="1140229" y="2586947"/>
            <a:ext cx="10365971" cy="1920935"/>
            <a:chOff x="-10038344" y="-2284007"/>
            <a:chExt cx="20731942" cy="384187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0693598" cy="1557863"/>
            </a:xfrm>
            <a:custGeom>
              <a:avLst/>
              <a:gdLst/>
              <a:ahLst/>
              <a:cxnLst/>
              <a:rect l="l" t="t" r="r" b="b"/>
              <a:pathLst>
                <a:path w="10693598" h="1557863">
                  <a:moveTo>
                    <a:pt x="0" y="0"/>
                  </a:moveTo>
                  <a:lnTo>
                    <a:pt x="10693598" y="0"/>
                  </a:lnTo>
                  <a:lnTo>
                    <a:pt x="10693598" y="1557863"/>
                  </a:lnTo>
                  <a:lnTo>
                    <a:pt x="0" y="15578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-10038344" y="-2284007"/>
              <a:ext cx="15341599" cy="165311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2949"/>
                </a:lnSpc>
                <a:spcBef>
                  <a:spcPct val="0"/>
                </a:spcBef>
              </a:pPr>
              <a:r>
                <a:rPr lang="en-US" sz="2666" b="1" dirty="0">
                  <a:solidFill>
                    <a:srgbClr val="8C52FF"/>
                  </a:solidFill>
                  <a:latin typeface="Times New Roman Condensed Bold"/>
                  <a:sym typeface="Times New Roman Condensed Bold"/>
                </a:rPr>
                <a:t>4- Comparison with rest state signal or across channels</a:t>
              </a:r>
            </a:p>
          </p:txBody>
        </p:sp>
      </p:grpSp>
      <p:sp>
        <p:nvSpPr>
          <p:cNvPr id="38" name="Freeform 38" descr="preencoded.png"/>
          <p:cNvSpPr/>
          <p:nvPr/>
        </p:nvSpPr>
        <p:spPr>
          <a:xfrm>
            <a:off x="1184621" y="3205855"/>
            <a:ext cx="6559373" cy="1978575"/>
          </a:xfrm>
          <a:custGeom>
            <a:avLst/>
            <a:gdLst/>
            <a:ahLst/>
            <a:cxnLst/>
            <a:rect l="l" t="t" r="r" b="b"/>
            <a:pathLst>
              <a:path w="7454354" h="2102543">
                <a:moveTo>
                  <a:pt x="0" y="0"/>
                </a:moveTo>
                <a:lnTo>
                  <a:pt x="7454353" y="0"/>
                </a:lnTo>
                <a:lnTo>
                  <a:pt x="7454353" y="2102543"/>
                </a:lnTo>
                <a:lnTo>
                  <a:pt x="0" y="21025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3" b="-5418"/>
            </a:stretch>
          </a:blipFill>
        </p:spPr>
        <p:txBody>
          <a:bodyPr/>
          <a:lstStyle/>
          <a:p>
            <a:endParaRPr lang="en-US" sz="1200" dirty="0"/>
          </a:p>
        </p:txBody>
      </p:sp>
      <p:sp>
        <p:nvSpPr>
          <p:cNvPr id="39" name="Freeform 11" descr="preencoded.png">
            <a:extLst>
              <a:ext uri="{FF2B5EF4-FFF2-40B4-BE49-F238E27FC236}">
                <a16:creationId xmlns:a16="http://schemas.microsoft.com/office/drawing/2014/main" id="{1888ACFD-42EF-DE2C-D9D1-68B2F90E8B48}"/>
              </a:ext>
            </a:extLst>
          </p:cNvPr>
          <p:cNvSpPr/>
          <p:nvPr/>
        </p:nvSpPr>
        <p:spPr>
          <a:xfrm>
            <a:off x="494779" y="713247"/>
            <a:ext cx="5074563" cy="1151228"/>
          </a:xfrm>
          <a:custGeom>
            <a:avLst/>
            <a:gdLst/>
            <a:ahLst/>
            <a:cxnLst/>
            <a:rect l="l" t="t" r="r" b="b"/>
            <a:pathLst>
              <a:path w="8020050" h="1491854">
                <a:moveTo>
                  <a:pt x="0" y="0"/>
                </a:moveTo>
                <a:lnTo>
                  <a:pt x="8020050" y="0"/>
                </a:lnTo>
                <a:lnTo>
                  <a:pt x="8020050" y="1491854"/>
                </a:lnTo>
                <a:lnTo>
                  <a:pt x="0" y="14918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23" b="-2620"/>
            </a:stretch>
          </a:blipFill>
        </p:spPr>
        <p:txBody>
          <a:bodyPr/>
          <a:lstStyle/>
          <a:p>
            <a:endParaRPr lang="en-US" sz="1200" dirty="0"/>
          </a:p>
        </p:txBody>
      </p:sp>
      <p:sp>
        <p:nvSpPr>
          <p:cNvPr id="40" name="Freeform 29" descr="preencoded.png">
            <a:extLst>
              <a:ext uri="{FF2B5EF4-FFF2-40B4-BE49-F238E27FC236}">
                <a16:creationId xmlns:a16="http://schemas.microsoft.com/office/drawing/2014/main" id="{2ADA41D3-723F-94FC-93F0-CC7A76A68820}"/>
              </a:ext>
            </a:extLst>
          </p:cNvPr>
          <p:cNvSpPr/>
          <p:nvPr/>
        </p:nvSpPr>
        <p:spPr>
          <a:xfrm>
            <a:off x="6064120" y="596722"/>
            <a:ext cx="4603881" cy="1359078"/>
          </a:xfrm>
          <a:custGeom>
            <a:avLst/>
            <a:gdLst/>
            <a:ahLst/>
            <a:cxnLst/>
            <a:rect l="l" t="t" r="r" b="b"/>
            <a:pathLst>
              <a:path w="8020050" h="1889523">
                <a:moveTo>
                  <a:pt x="0" y="0"/>
                </a:moveTo>
                <a:lnTo>
                  <a:pt x="8020050" y="0"/>
                </a:lnTo>
                <a:lnTo>
                  <a:pt x="8020050" y="1889523"/>
                </a:lnTo>
                <a:lnTo>
                  <a:pt x="0" y="18895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4" r="-94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9EAEB46-18B3-45E3-ECAA-F7651B95869D}"/>
              </a:ext>
            </a:extLst>
          </p:cNvPr>
          <p:cNvSpPr/>
          <p:nvPr/>
        </p:nvSpPr>
        <p:spPr>
          <a:xfrm>
            <a:off x="9670718" y="516223"/>
            <a:ext cx="1230145" cy="1445753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42" name="Group 30">
            <a:extLst>
              <a:ext uri="{FF2B5EF4-FFF2-40B4-BE49-F238E27FC236}">
                <a16:creationId xmlns:a16="http://schemas.microsoft.com/office/drawing/2014/main" id="{17A6E4BE-015B-D78B-038B-65546A36ED96}"/>
              </a:ext>
            </a:extLst>
          </p:cNvPr>
          <p:cNvGrpSpPr/>
          <p:nvPr/>
        </p:nvGrpSpPr>
        <p:grpSpPr>
          <a:xfrm>
            <a:off x="6717085" y="1992290"/>
            <a:ext cx="5346799" cy="176213"/>
            <a:chOff x="0" y="0"/>
            <a:chExt cx="10693598" cy="352425"/>
          </a:xfrm>
        </p:grpSpPr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6C498D33-8449-DC29-C595-8D54E528EC41}"/>
                </a:ext>
              </a:extLst>
            </p:cNvPr>
            <p:cNvSpPr/>
            <p:nvPr/>
          </p:nvSpPr>
          <p:spPr>
            <a:xfrm>
              <a:off x="0" y="0"/>
              <a:ext cx="10693654" cy="352425"/>
            </a:xfrm>
            <a:custGeom>
              <a:avLst/>
              <a:gdLst/>
              <a:ahLst/>
              <a:cxnLst/>
              <a:rect l="l" t="t" r="r" b="b"/>
              <a:pathLst>
                <a:path w="10693654" h="352425">
                  <a:moveTo>
                    <a:pt x="0" y="176276"/>
                  </a:moveTo>
                  <a:cubicBezTo>
                    <a:pt x="0" y="78867"/>
                    <a:pt x="78867" y="0"/>
                    <a:pt x="176149" y="0"/>
                  </a:cubicBezTo>
                  <a:lnTo>
                    <a:pt x="10517378" y="0"/>
                  </a:lnTo>
                  <a:cubicBezTo>
                    <a:pt x="10614660" y="0"/>
                    <a:pt x="10693654" y="78867"/>
                    <a:pt x="10693654" y="176149"/>
                  </a:cubicBezTo>
                  <a:cubicBezTo>
                    <a:pt x="10693654" y="273431"/>
                    <a:pt x="10614787" y="352425"/>
                    <a:pt x="10517378" y="352425"/>
                  </a:cubicBezTo>
                  <a:lnTo>
                    <a:pt x="176276" y="352425"/>
                  </a:lnTo>
                  <a:cubicBezTo>
                    <a:pt x="78867" y="352425"/>
                    <a:pt x="0" y="273558"/>
                    <a:pt x="0" y="176276"/>
                  </a:cubicBezTo>
                  <a:close/>
                </a:path>
              </a:pathLst>
            </a:custGeom>
            <a:solidFill>
              <a:srgbClr val="EEEFF5"/>
            </a:solidFill>
          </p:spPr>
          <p:txBody>
            <a:bodyPr/>
            <a:lstStyle/>
            <a:p>
              <a:endParaRPr lang="en-US" sz="1200"/>
            </a:p>
          </p:txBody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08DFABB4-DCBC-2EDB-0AC3-A565F0BA451F}"/>
              </a:ext>
            </a:extLst>
          </p:cNvPr>
          <p:cNvSpPr/>
          <p:nvPr/>
        </p:nvSpPr>
        <p:spPr>
          <a:xfrm>
            <a:off x="290766" y="582432"/>
            <a:ext cx="1230145" cy="1445753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5" name="Freeform 36">
            <a:extLst>
              <a:ext uri="{FF2B5EF4-FFF2-40B4-BE49-F238E27FC236}">
                <a16:creationId xmlns:a16="http://schemas.microsoft.com/office/drawing/2014/main" id="{B5DD319F-D9B8-ADAA-274C-024F59F939A2}"/>
              </a:ext>
            </a:extLst>
          </p:cNvPr>
          <p:cNvSpPr/>
          <p:nvPr/>
        </p:nvSpPr>
        <p:spPr>
          <a:xfrm rot="3080096" flipH="1">
            <a:off x="8461292" y="1410409"/>
            <a:ext cx="1210881" cy="2460976"/>
          </a:xfrm>
          <a:custGeom>
            <a:avLst/>
            <a:gdLst/>
            <a:ahLst/>
            <a:cxnLst/>
            <a:rect l="l" t="t" r="r" b="b"/>
            <a:pathLst>
              <a:path w="607021" h="945783">
                <a:moveTo>
                  <a:pt x="607021" y="0"/>
                </a:moveTo>
                <a:lnTo>
                  <a:pt x="0" y="0"/>
                </a:lnTo>
                <a:lnTo>
                  <a:pt x="0" y="945783"/>
                </a:lnTo>
                <a:lnTo>
                  <a:pt x="607021" y="945783"/>
                </a:lnTo>
                <a:lnTo>
                  <a:pt x="60702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46" name="Freeform 36">
            <a:extLst>
              <a:ext uri="{FF2B5EF4-FFF2-40B4-BE49-F238E27FC236}">
                <a16:creationId xmlns:a16="http://schemas.microsoft.com/office/drawing/2014/main" id="{FD3C6195-33B6-306E-7AC8-4EA042BA888E}"/>
              </a:ext>
            </a:extLst>
          </p:cNvPr>
          <p:cNvSpPr/>
          <p:nvPr/>
        </p:nvSpPr>
        <p:spPr>
          <a:xfrm rot="18793749" flipH="1">
            <a:off x="98894" y="2061391"/>
            <a:ext cx="1250811" cy="1558156"/>
          </a:xfrm>
          <a:custGeom>
            <a:avLst/>
            <a:gdLst/>
            <a:ahLst/>
            <a:cxnLst/>
            <a:rect l="l" t="t" r="r" b="b"/>
            <a:pathLst>
              <a:path w="607021" h="945783">
                <a:moveTo>
                  <a:pt x="607021" y="0"/>
                </a:moveTo>
                <a:lnTo>
                  <a:pt x="0" y="0"/>
                </a:lnTo>
                <a:lnTo>
                  <a:pt x="0" y="945783"/>
                </a:lnTo>
                <a:lnTo>
                  <a:pt x="607021" y="945783"/>
                </a:lnTo>
                <a:lnTo>
                  <a:pt x="60702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4" grpId="0" animBg="1"/>
      <p:bldP spid="45" grpId="0" animBg="1"/>
      <p:bldP spid="4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62001" y="479217"/>
            <a:ext cx="9629675" cy="1710923"/>
            <a:chOff x="0" y="-1608086"/>
            <a:chExt cx="19259353" cy="342184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502577" cy="1813761"/>
            </a:xfrm>
            <a:custGeom>
              <a:avLst/>
              <a:gdLst/>
              <a:ahLst/>
              <a:cxnLst/>
              <a:rect l="l" t="t" r="r" b="b"/>
              <a:pathLst>
                <a:path w="9502577" h="1813761">
                  <a:moveTo>
                    <a:pt x="0" y="0"/>
                  </a:moveTo>
                  <a:lnTo>
                    <a:pt x="9502577" y="0"/>
                  </a:lnTo>
                  <a:lnTo>
                    <a:pt x="9502577" y="1813761"/>
                  </a:lnTo>
                  <a:lnTo>
                    <a:pt x="0" y="18137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303693" y="-1608086"/>
              <a:ext cx="18955660" cy="199473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5872"/>
                </a:lnSpc>
              </a:pPr>
              <a:r>
                <a:rPr lang="en-US" sz="4666" b="1" dirty="0">
                  <a:solidFill>
                    <a:srgbClr val="7068F4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Comments on Block Average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31924" y="1568195"/>
            <a:ext cx="11058228" cy="2196518"/>
            <a:chOff x="0" y="-2657730"/>
            <a:chExt cx="22116455" cy="42308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856303" cy="1573098"/>
            </a:xfrm>
            <a:custGeom>
              <a:avLst/>
              <a:gdLst/>
              <a:ahLst/>
              <a:cxnLst/>
              <a:rect l="l" t="t" r="r" b="b"/>
              <a:pathLst>
                <a:path w="21856303" h="1573098">
                  <a:moveTo>
                    <a:pt x="0" y="0"/>
                  </a:moveTo>
                  <a:lnTo>
                    <a:pt x="21856303" y="0"/>
                  </a:lnTo>
                  <a:lnTo>
                    <a:pt x="21856303" y="1573098"/>
                  </a:lnTo>
                  <a:lnTo>
                    <a:pt x="0" y="15730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60152" y="-2657730"/>
              <a:ext cx="21856303" cy="17445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04815" indent="-304815">
                <a:lnSpc>
                  <a:spcPts val="3176"/>
                </a:lnSpc>
                <a:buFont typeface="Arial" panose="020B0604020202020204" pitchFamily="34" charset="0"/>
                <a:buChar char="•"/>
              </a:pPr>
              <a:endParaRPr lang="en-US" sz="2000" dirty="0">
                <a:solidFill>
                  <a:srgbClr val="272525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762000" y="4140200"/>
            <a:ext cx="10928152" cy="386513"/>
          </a:xfrm>
          <a:custGeom>
            <a:avLst/>
            <a:gdLst/>
            <a:ahLst/>
            <a:cxnLst/>
            <a:rect l="l" t="t" r="r" b="b"/>
            <a:pathLst>
              <a:path w="21856303" h="773027">
                <a:moveTo>
                  <a:pt x="0" y="0"/>
                </a:moveTo>
                <a:lnTo>
                  <a:pt x="21856303" y="0"/>
                </a:lnTo>
                <a:lnTo>
                  <a:pt x="21856303" y="773027"/>
                </a:lnTo>
                <a:lnTo>
                  <a:pt x="0" y="77302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782320" y="1515383"/>
            <a:ext cx="10928152" cy="148811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04815" indent="-304815">
              <a:lnSpc>
                <a:spcPts val="3176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It's a descriptive analysis technique not a statistical model on itself. However, </a:t>
            </a:r>
            <a:r>
              <a:rPr lang="en-US" sz="2000" dirty="0">
                <a:solidFill>
                  <a:srgbClr val="272525"/>
                </a:solidFill>
                <a:latin typeface="Times New Roman"/>
                <a:cs typeface="Times New Roman"/>
              </a:rPr>
              <a:t>you can follow it with statistical tests (e.g., t-tests) to assess whether the observed response differs significantly from baseline or across conditions.</a:t>
            </a:r>
            <a:endParaRPr lang="en-US" sz="2000" dirty="0">
              <a:solidFill>
                <a:srgbClr val="272525"/>
              </a:solidFill>
              <a:latin typeface="Times New Roman"/>
              <a:cs typeface="Times New Roman"/>
              <a:sym typeface="Times New Roman"/>
            </a:endParaRPr>
          </a:p>
          <a:p>
            <a:pPr>
              <a:lnSpc>
                <a:spcPts val="3176"/>
              </a:lnSpc>
            </a:pPr>
            <a:endParaRPr lang="en-US" sz="2000" dirty="0">
              <a:solidFill>
                <a:srgbClr val="27252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0691FB-1FAA-E296-A76E-604CB71A26D9}"/>
              </a:ext>
            </a:extLst>
          </p:cNvPr>
          <p:cNvSpPr txBox="1"/>
          <p:nvPr/>
        </p:nvSpPr>
        <p:spPr>
          <a:xfrm>
            <a:off x="762000" y="3065023"/>
            <a:ext cx="10928152" cy="75269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buNone/>
            </a:pPr>
            <a:r>
              <a:rPr lang="en-US" sz="2666" b="1" dirty="0">
                <a:solidFill>
                  <a:srgbClr val="8C52FF"/>
                </a:solidFill>
                <a:latin typeface="Times New Roman Condensed Bold"/>
              </a:rPr>
              <a:t>When to Use Block Averaging</a:t>
            </a:r>
          </a:p>
          <a:p>
            <a:pPr>
              <a:lnSpc>
                <a:spcPts val="3176"/>
              </a:lnSpc>
            </a:pPr>
            <a:endParaRPr lang="en-US" sz="2000" dirty="0">
              <a:solidFill>
                <a:srgbClr val="27252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06AB13-F554-C3E0-A9C6-FC7ADFFFE4E1}"/>
              </a:ext>
            </a:extLst>
          </p:cNvPr>
          <p:cNvSpPr txBox="1"/>
          <p:nvPr/>
        </p:nvSpPr>
        <p:spPr>
          <a:xfrm>
            <a:off x="762000" y="4902200"/>
            <a:ext cx="10928152" cy="893589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en-US" sz="2666" b="1" dirty="0">
                <a:solidFill>
                  <a:srgbClr val="8C52FF"/>
                </a:solidFill>
                <a:latin typeface="Times New Roman Condensed Bold"/>
              </a:rPr>
              <a:t>Limitations </a:t>
            </a:r>
          </a:p>
          <a:p>
            <a:endParaRPr lang="en-US" sz="2666" b="1" dirty="0">
              <a:solidFill>
                <a:srgbClr val="8C52FF"/>
              </a:solidFill>
              <a:latin typeface="Times New Roman Condensed Bold"/>
            </a:endParaRPr>
          </a:p>
          <a:p>
            <a:pPr>
              <a:lnSpc>
                <a:spcPts val="3176"/>
              </a:lnSpc>
            </a:pPr>
            <a:endParaRPr lang="en-US" sz="2000" dirty="0">
              <a:solidFill>
                <a:srgbClr val="27252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1F6DF1-D61D-9970-96ED-279AAA2AFE77}"/>
              </a:ext>
            </a:extLst>
          </p:cNvPr>
          <p:cNvSpPr txBox="1"/>
          <p:nvPr/>
        </p:nvSpPr>
        <p:spPr>
          <a:xfrm>
            <a:off x="707122" y="3542661"/>
            <a:ext cx="10928152" cy="9973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/>
                <a:cs typeface="Times New Roman"/>
              </a:rPr>
              <a:t>Your design is simple and block-based </a:t>
            </a: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/>
                <a:cs typeface="Times New Roman"/>
              </a:rPr>
              <a:t>You want a quick look at response shapes.</a:t>
            </a: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/>
                <a:cs typeface="Times New Roman"/>
              </a:rPr>
              <a:t>For visual inspection before applying GLM or LMM.</a:t>
            </a:r>
          </a:p>
          <a:p>
            <a:pPr marL="304815" indent="-304815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72525"/>
              </a:solidFill>
              <a:latin typeface="Times New Roman"/>
              <a:cs typeface="Times New Roman"/>
            </a:endParaRPr>
          </a:p>
          <a:p>
            <a:endParaRPr lang="en-US" sz="2666" b="1" dirty="0">
              <a:solidFill>
                <a:srgbClr val="8C52FF"/>
              </a:solidFill>
              <a:latin typeface="Times New Roman Condensed Bold"/>
            </a:endParaRPr>
          </a:p>
          <a:p>
            <a:pPr>
              <a:lnSpc>
                <a:spcPts val="3176"/>
              </a:lnSpc>
            </a:pPr>
            <a:endParaRPr lang="en-US" sz="2000" dirty="0">
              <a:solidFill>
                <a:srgbClr val="27252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C4F3A1-617E-B782-E8EC-B2903D74EE05}"/>
              </a:ext>
            </a:extLst>
          </p:cNvPr>
          <p:cNvSpPr txBox="1"/>
          <p:nvPr/>
        </p:nvSpPr>
        <p:spPr>
          <a:xfrm>
            <a:off x="782320" y="5526872"/>
            <a:ext cx="10928152" cy="11798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/>
                <a:cs typeface="Times New Roman"/>
              </a:rPr>
              <a:t>Reduces temporal resolution by collapsing time series into an average.</a:t>
            </a: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/>
                <a:cs typeface="Times New Roman"/>
              </a:rPr>
              <a:t>Cannot model noise, confounding variables, or multiple regressors.</a:t>
            </a:r>
            <a:endParaRPr lang="en-US" sz="2666" b="1" dirty="0">
              <a:solidFill>
                <a:srgbClr val="8C52FF"/>
              </a:solidFill>
              <a:latin typeface="Times New Roman Condensed Bold"/>
            </a:endParaRPr>
          </a:p>
          <a:p>
            <a:pPr>
              <a:lnSpc>
                <a:spcPts val="3176"/>
              </a:lnSpc>
            </a:pPr>
            <a:endParaRPr lang="en-US" sz="2000" dirty="0">
              <a:solidFill>
                <a:srgbClr val="27252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  <p:bldP spid="11" grpId="0"/>
      <p:bldP spid="13" grpId="0"/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095F8-A87A-0410-FFA1-CD331A495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2CB0BD43-1405-42C7-05A2-6E05542D92A0}"/>
              </a:ext>
            </a:extLst>
          </p:cNvPr>
          <p:cNvSpPr txBox="1"/>
          <p:nvPr/>
        </p:nvSpPr>
        <p:spPr>
          <a:xfrm>
            <a:off x="2082800" y="2930324"/>
            <a:ext cx="8410476" cy="99735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ts val="5872"/>
              </a:lnSpc>
            </a:pPr>
            <a:r>
              <a:rPr lang="en-US" sz="7667" b="1" dirty="0">
                <a:solidFill>
                  <a:srgbClr val="7068F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GLMs</a:t>
            </a:r>
          </a:p>
        </p:txBody>
      </p:sp>
    </p:spTree>
    <p:extLst>
      <p:ext uri="{BB962C8B-B14F-4D97-AF65-F5344CB8AC3E}">
        <p14:creationId xmlns:p14="http://schemas.microsoft.com/office/powerpoint/2010/main" val="1560727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11200" y="841144"/>
            <a:ext cx="6327676" cy="1112841"/>
            <a:chOff x="-101600" y="-937415"/>
            <a:chExt cx="12655353" cy="22256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502577" cy="1288265"/>
            </a:xfrm>
            <a:custGeom>
              <a:avLst/>
              <a:gdLst/>
              <a:ahLst/>
              <a:cxnLst/>
              <a:rect l="l" t="t" r="r" b="b"/>
              <a:pathLst>
                <a:path w="9502577" h="1288265">
                  <a:moveTo>
                    <a:pt x="0" y="0"/>
                  </a:moveTo>
                  <a:lnTo>
                    <a:pt x="9502577" y="0"/>
                  </a:lnTo>
                  <a:lnTo>
                    <a:pt x="9502577" y="1288265"/>
                  </a:lnTo>
                  <a:lnTo>
                    <a:pt x="0" y="12882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101600" y="-937415"/>
              <a:ext cx="12655353" cy="14120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5872"/>
                </a:lnSpc>
              </a:pPr>
              <a:r>
                <a:rPr lang="en-US" sz="4666" b="1" dirty="0">
                  <a:solidFill>
                    <a:srgbClr val="7068F4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Data Exploration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631924" y="1563192"/>
            <a:ext cx="5092674" cy="473829"/>
          </a:xfrm>
          <a:custGeom>
            <a:avLst/>
            <a:gdLst/>
            <a:ahLst/>
            <a:cxnLst/>
            <a:rect l="l" t="t" r="r" b="b"/>
            <a:pathLst>
              <a:path w="10185348" h="947657">
                <a:moveTo>
                  <a:pt x="0" y="0"/>
                </a:moveTo>
                <a:lnTo>
                  <a:pt x="10185348" y="0"/>
                </a:lnTo>
                <a:lnTo>
                  <a:pt x="10185348" y="947657"/>
                </a:lnTo>
                <a:lnTo>
                  <a:pt x="0" y="94765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sz="1200"/>
          </a:p>
        </p:txBody>
      </p:sp>
      <p:grpSp>
        <p:nvGrpSpPr>
          <p:cNvPr id="9" name="Group 9"/>
          <p:cNvGrpSpPr/>
          <p:nvPr/>
        </p:nvGrpSpPr>
        <p:grpSpPr>
          <a:xfrm>
            <a:off x="631924" y="2452819"/>
            <a:ext cx="3279676" cy="527047"/>
            <a:chOff x="-778657" y="100213"/>
            <a:chExt cx="11593897" cy="1054093"/>
          </a:xfrm>
        </p:grpSpPr>
        <p:sp>
          <p:nvSpPr>
            <p:cNvPr id="10" name="Freeform 10"/>
            <p:cNvSpPr/>
            <p:nvPr/>
          </p:nvSpPr>
          <p:spPr>
            <a:xfrm>
              <a:off x="-778657" y="100213"/>
              <a:ext cx="10487621" cy="708030"/>
            </a:xfrm>
            <a:custGeom>
              <a:avLst/>
              <a:gdLst/>
              <a:ahLst/>
              <a:cxnLst/>
              <a:rect l="l" t="t" r="r" b="b"/>
              <a:pathLst>
                <a:path w="10487620" h="708030">
                  <a:moveTo>
                    <a:pt x="0" y="0"/>
                  </a:moveTo>
                  <a:lnTo>
                    <a:pt x="10487620" y="0"/>
                  </a:lnTo>
                  <a:lnTo>
                    <a:pt x="10487620" y="708030"/>
                  </a:lnTo>
                  <a:lnTo>
                    <a:pt x="0" y="708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27620" y="274825"/>
              <a:ext cx="10487620" cy="87948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3176"/>
                </a:lnSpc>
                <a:spcBef>
                  <a:spcPct val="0"/>
                </a:spcBef>
              </a:pPr>
              <a:r>
                <a:rPr lang="en-US" sz="2000" b="1" i="1" dirty="0">
                  <a:solidFill>
                    <a:srgbClr val="272525"/>
                  </a:solidFill>
                  <a:latin typeface="Times New Roman Condensed"/>
                  <a:ea typeface="Times New Roman Condensed"/>
                  <a:cs typeface="Times New Roman Condensed"/>
                  <a:sym typeface="Times New Roman Condensed"/>
                </a:rPr>
                <a:t>Command</a:t>
              </a:r>
            </a:p>
          </p:txBody>
        </p:sp>
      </p:grpSp>
      <p:pic>
        <p:nvPicPr>
          <p:cNvPr id="2049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05ABA9-6E18-339A-B924-0DBEDC659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21"/>
          <a:stretch>
            <a:fillRect/>
          </a:stretch>
        </p:blipFill>
        <p:spPr bwMode="auto">
          <a:xfrm>
            <a:off x="263207" y="4438718"/>
            <a:ext cx="4456611" cy="157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CE5D5FD-BE46-08BD-87CE-C14844EF92DE}"/>
              </a:ext>
            </a:extLst>
          </p:cNvPr>
          <p:cNvSpPr txBox="1"/>
          <p:nvPr/>
        </p:nvSpPr>
        <p:spPr>
          <a:xfrm>
            <a:off x="322949" y="3057075"/>
            <a:ext cx="403186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52408" defTabSz="6096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272525"/>
                </a:solidFill>
                <a:latin typeface="Times New Roman Condensed"/>
              </a:rPr>
              <a:t>&gt;&gt; sub_1= </a:t>
            </a:r>
            <a:r>
              <a:rPr lang="en-US" altLang="en-US" sz="2000" dirty="0" err="1">
                <a:solidFill>
                  <a:srgbClr val="272525"/>
                </a:solidFill>
                <a:latin typeface="Times New Roman Condensed"/>
              </a:rPr>
              <a:t>matfile</a:t>
            </a:r>
            <a:r>
              <a:rPr lang="en-US" altLang="en-US" sz="2000" dirty="0">
                <a:solidFill>
                  <a:srgbClr val="272525"/>
                </a:solidFill>
                <a:latin typeface="Times New Roman Condensed"/>
              </a:rPr>
              <a:t>('S1001_run01.nirs’)</a:t>
            </a:r>
          </a:p>
          <a:p>
            <a:pPr indent="15240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272525"/>
                </a:solidFill>
                <a:latin typeface="Times New Roman Condensed"/>
              </a:rPr>
              <a:t>&gt; </a:t>
            </a:r>
            <a:r>
              <a:rPr lang="en-US" altLang="en-US" sz="2000" dirty="0" err="1">
                <a:solidFill>
                  <a:srgbClr val="272525"/>
                </a:solidFill>
                <a:latin typeface="Times New Roman Condensed"/>
              </a:rPr>
              <a:t>whos</a:t>
            </a:r>
            <a:r>
              <a:rPr lang="en-US" altLang="en-US" sz="2000" dirty="0">
                <a:solidFill>
                  <a:srgbClr val="272525"/>
                </a:solidFill>
                <a:latin typeface="Times New Roman Condensed"/>
              </a:rPr>
              <a:t>(sub_1)</a:t>
            </a:r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EAFBFBF5-2481-8FAA-0BBC-57BB39B8E309}"/>
              </a:ext>
            </a:extLst>
          </p:cNvPr>
          <p:cNvSpPr txBox="1"/>
          <p:nvPr/>
        </p:nvSpPr>
        <p:spPr>
          <a:xfrm>
            <a:off x="762000" y="1766113"/>
            <a:ext cx="7185632" cy="52621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3371"/>
              </a:lnSpc>
              <a:spcBef>
                <a:spcPct val="0"/>
              </a:spcBef>
            </a:pPr>
            <a:r>
              <a:rPr lang="en-US" sz="2666" b="1" dirty="0">
                <a:solidFill>
                  <a:srgbClr val="8C52FF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Step 1: </a:t>
            </a:r>
            <a:r>
              <a:rPr lang="en-US" sz="2666" b="1" dirty="0">
                <a:solidFill>
                  <a:srgbClr val="8C52FF"/>
                </a:solidFill>
                <a:latin typeface="Times New Roman Condensed Bold"/>
              </a:rPr>
              <a:t>Load the real data &amp; understand the file</a:t>
            </a:r>
            <a:endParaRPr lang="en-US" sz="2666" b="1" dirty="0">
              <a:solidFill>
                <a:srgbClr val="8C52FF"/>
              </a:solidFill>
              <a:latin typeface="Times New Roman Condensed Bold"/>
              <a:sym typeface="Times New Roman Condensed Bold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445C3A7-3DD0-9F3C-1E70-7540E923BCD9}"/>
              </a:ext>
            </a:extLst>
          </p:cNvPr>
          <p:cNvGraphicFramePr>
            <a:graphicFrameLocks noGrp="1"/>
          </p:cNvGraphicFramePr>
          <p:nvPr/>
        </p:nvGraphicFramePr>
        <p:xfrm>
          <a:off x="5513288" y="2402712"/>
          <a:ext cx="6544649" cy="4211491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1604089">
                  <a:extLst>
                    <a:ext uri="{9D8B030D-6E8A-4147-A177-3AD203B41FA5}">
                      <a16:colId xmlns:a16="http://schemas.microsoft.com/office/drawing/2014/main" val="2919006617"/>
                    </a:ext>
                  </a:extLst>
                </a:gridCol>
                <a:gridCol w="4940560">
                  <a:extLst>
                    <a:ext uri="{9D8B030D-6E8A-4147-A177-3AD203B41FA5}">
                      <a16:colId xmlns:a16="http://schemas.microsoft.com/office/drawing/2014/main" val="229961491"/>
                    </a:ext>
                  </a:extLst>
                </a:gridCol>
              </a:tblGrid>
              <a:tr h="367369"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100" b="1" kern="100" dirty="0">
                          <a:effectLst/>
                        </a:rPr>
                        <a:t>Variable</a:t>
                      </a:r>
                      <a:endParaRPr lang="en-US" sz="21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100" b="1" kern="100">
                          <a:effectLst/>
                        </a:rPr>
                        <a:t>Description</a:t>
                      </a:r>
                      <a:endParaRPr lang="en-US" sz="21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615615"/>
                  </a:ext>
                </a:extLst>
              </a:tr>
              <a:tr h="378863"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100" b="1" kern="100" dirty="0">
                          <a:effectLst/>
                        </a:rPr>
                        <a:t>d</a:t>
                      </a:r>
                      <a:endParaRPr lang="en-US" sz="21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100" b="1" kern="100">
                          <a:effectLst/>
                        </a:rPr>
                        <a:t>Raw light intensity (channels × time)</a:t>
                      </a:r>
                      <a:endParaRPr lang="en-US" sz="21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0336374"/>
                  </a:ext>
                </a:extLst>
              </a:tr>
              <a:tr h="367369"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100" b="1" kern="100" dirty="0">
                          <a:effectLst/>
                        </a:rPr>
                        <a:t>t</a:t>
                      </a:r>
                      <a:endParaRPr lang="en-US" sz="21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100" b="1" kern="100">
                          <a:effectLst/>
                        </a:rPr>
                        <a:t>Time vector (in seconds)</a:t>
                      </a:r>
                      <a:endParaRPr lang="en-US" sz="21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1107371"/>
                  </a:ext>
                </a:extLst>
              </a:tr>
              <a:tr h="367369"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100" b="1" kern="100" dirty="0">
                          <a:effectLst/>
                        </a:rPr>
                        <a:t>s</a:t>
                      </a:r>
                      <a:endParaRPr lang="en-US" sz="21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100" b="1" kern="100" dirty="0">
                          <a:effectLst/>
                        </a:rPr>
                        <a:t>Stimulus vector (1 = event on)</a:t>
                      </a:r>
                      <a:endParaRPr lang="en-US" sz="21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2048762"/>
                  </a:ext>
                </a:extLst>
              </a:tr>
              <a:tr h="378863"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100" b="1" kern="100">
                          <a:effectLst/>
                        </a:rPr>
                        <a:t>aux</a:t>
                      </a:r>
                      <a:endParaRPr lang="en-US" sz="21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100" b="1" kern="100">
                          <a:effectLst/>
                        </a:rPr>
                        <a:t>Auxiliary signals (e.g., accelerometer)</a:t>
                      </a:r>
                      <a:endParaRPr lang="en-US" sz="21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1147933"/>
                  </a:ext>
                </a:extLst>
              </a:tr>
              <a:tr h="741257"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100" b="1" kern="100" dirty="0">
                          <a:effectLst/>
                        </a:rPr>
                        <a:t>ml</a:t>
                      </a:r>
                      <a:endParaRPr lang="en-US" sz="21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100" b="1" kern="100">
                          <a:effectLst/>
                        </a:rPr>
                        <a:t>Measurement list (channel &amp; wavelength mapping)</a:t>
                      </a:r>
                      <a:endParaRPr lang="en-US" sz="21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2272020"/>
                  </a:ext>
                </a:extLst>
              </a:tr>
              <a:tr h="741257"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100" b="1" kern="100" dirty="0">
                          <a:effectLst/>
                        </a:rPr>
                        <a:t>SD</a:t>
                      </a:r>
                      <a:endParaRPr lang="en-US" sz="21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100" b="1" kern="100">
                          <a:effectLst/>
                        </a:rPr>
                        <a:t>Source-detector geometry (layout, wavelengths)</a:t>
                      </a:r>
                      <a:endParaRPr lang="en-US" sz="21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9580868"/>
                  </a:ext>
                </a:extLst>
              </a:tr>
              <a:tr h="741257"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100" b="1" kern="100" dirty="0" err="1">
                          <a:effectLst/>
                        </a:rPr>
                        <a:t>tdml</a:t>
                      </a:r>
                      <a:endParaRPr lang="en-US" sz="21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100" b="1" kern="100">
                          <a:effectLst/>
                        </a:rPr>
                        <a:t>Transposed version of d (not necessary)</a:t>
                      </a:r>
                      <a:endParaRPr lang="en-US" sz="21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693697"/>
                  </a:ext>
                </a:extLst>
              </a:tr>
              <a:tr h="378863"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100" b="1" kern="100">
                          <a:effectLst/>
                        </a:rPr>
                        <a:t>systemInfo</a:t>
                      </a:r>
                      <a:endParaRPr lang="en-US" sz="21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100" b="1" kern="100" dirty="0">
                          <a:effectLst/>
                        </a:rPr>
                        <a:t>Metadata about acquisition device</a:t>
                      </a:r>
                      <a:endParaRPr lang="en-US" sz="21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157032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D9CE243-2601-68C4-2E54-142468A58AAE}"/>
              </a:ext>
            </a:extLst>
          </p:cNvPr>
          <p:cNvSpPr txBox="1"/>
          <p:nvPr/>
        </p:nvSpPr>
        <p:spPr>
          <a:xfrm>
            <a:off x="959617" y="3917208"/>
            <a:ext cx="970784" cy="43974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3176"/>
              </a:lnSpc>
              <a:spcBef>
                <a:spcPct val="0"/>
              </a:spcBef>
            </a:pPr>
            <a:r>
              <a:rPr lang="en-US" sz="2000" b="1" i="1" dirty="0">
                <a:solidFill>
                  <a:srgbClr val="272525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Result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5D2CB-5176-43CD-9AF4-D8BEE925A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ABB46E5D-8DA9-0D2C-A271-142B7D7F69ED}"/>
              </a:ext>
            </a:extLst>
          </p:cNvPr>
          <p:cNvGrpSpPr/>
          <p:nvPr/>
        </p:nvGrpSpPr>
        <p:grpSpPr>
          <a:xfrm>
            <a:off x="631924" y="610493"/>
            <a:ext cx="7232857" cy="906880"/>
            <a:chOff x="0" y="0"/>
            <a:chExt cx="14465715" cy="1813761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E0DEA6B-1AB5-4FCF-B61B-9D34F9C0440C}"/>
                </a:ext>
              </a:extLst>
            </p:cNvPr>
            <p:cNvSpPr/>
            <p:nvPr/>
          </p:nvSpPr>
          <p:spPr>
            <a:xfrm>
              <a:off x="0" y="0"/>
              <a:ext cx="14465714" cy="1813761"/>
            </a:xfrm>
            <a:custGeom>
              <a:avLst/>
              <a:gdLst/>
              <a:ahLst/>
              <a:cxnLst/>
              <a:rect l="l" t="t" r="r" b="b"/>
              <a:pathLst>
                <a:path w="14465714" h="1813761">
                  <a:moveTo>
                    <a:pt x="0" y="0"/>
                  </a:moveTo>
                  <a:lnTo>
                    <a:pt x="14465714" y="0"/>
                  </a:lnTo>
                  <a:lnTo>
                    <a:pt x="14465714" y="1813761"/>
                  </a:lnTo>
                  <a:lnTo>
                    <a:pt x="0" y="18137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89A7A0A-46B5-2F4F-42A2-C70D217DE170}"/>
                </a:ext>
              </a:extLst>
            </p:cNvPr>
            <p:cNvSpPr txBox="1"/>
            <p:nvPr/>
          </p:nvSpPr>
          <p:spPr>
            <a:xfrm>
              <a:off x="0" y="-180975"/>
              <a:ext cx="14465715" cy="199473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5872"/>
                </a:lnSpc>
              </a:pPr>
              <a:r>
                <a:rPr lang="en-US" sz="4666" b="1">
                  <a:solidFill>
                    <a:srgbClr val="7068F4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Generalized Linear Model</a:t>
              </a:r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F71053CA-55A4-25D9-6019-CF7A0A732932}"/>
              </a:ext>
            </a:extLst>
          </p:cNvPr>
          <p:cNvSpPr/>
          <p:nvPr/>
        </p:nvSpPr>
        <p:spPr>
          <a:xfrm>
            <a:off x="452524" y="1707434"/>
            <a:ext cx="10767571" cy="866775"/>
          </a:xfrm>
          <a:custGeom>
            <a:avLst/>
            <a:gdLst/>
            <a:ahLst/>
            <a:cxnLst/>
            <a:rect l="l" t="t" r="r" b="b"/>
            <a:pathLst>
              <a:path w="21535143" h="1733550">
                <a:moveTo>
                  <a:pt x="0" y="0"/>
                </a:moveTo>
                <a:lnTo>
                  <a:pt x="21535143" y="0"/>
                </a:lnTo>
                <a:lnTo>
                  <a:pt x="21535143" y="1733550"/>
                </a:lnTo>
                <a:lnTo>
                  <a:pt x="0" y="173355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US" sz="1200"/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0D48D6D3-63FC-FB30-9EF0-0E9929AC0BBF}"/>
              </a:ext>
            </a:extLst>
          </p:cNvPr>
          <p:cNvGrpSpPr/>
          <p:nvPr/>
        </p:nvGrpSpPr>
        <p:grpSpPr>
          <a:xfrm>
            <a:off x="631924" y="2028464"/>
            <a:ext cx="6665516" cy="969261"/>
            <a:chOff x="0" y="-1116891"/>
            <a:chExt cx="13331032" cy="1938525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73A6ABC0-C774-C66E-84A0-6CD433FF9FAA}"/>
                </a:ext>
              </a:extLst>
            </p:cNvPr>
            <p:cNvSpPr/>
            <p:nvPr/>
          </p:nvSpPr>
          <p:spPr>
            <a:xfrm>
              <a:off x="0" y="0"/>
              <a:ext cx="11851680" cy="821634"/>
            </a:xfrm>
            <a:custGeom>
              <a:avLst/>
              <a:gdLst/>
              <a:ahLst/>
              <a:cxnLst/>
              <a:rect l="l" t="t" r="r" b="b"/>
              <a:pathLst>
                <a:path w="11851680" h="821634">
                  <a:moveTo>
                    <a:pt x="0" y="0"/>
                  </a:moveTo>
                  <a:lnTo>
                    <a:pt x="11851680" y="0"/>
                  </a:lnTo>
                  <a:lnTo>
                    <a:pt x="11851680" y="821634"/>
                  </a:lnTo>
                  <a:lnTo>
                    <a:pt x="0" y="8216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E364F9DA-51B5-F81C-7DC7-52D4CCB4956B}"/>
                </a:ext>
              </a:extLst>
            </p:cNvPr>
            <p:cNvSpPr txBox="1"/>
            <p:nvPr/>
          </p:nvSpPr>
          <p:spPr>
            <a:xfrm>
              <a:off x="1479352" y="-1116891"/>
              <a:ext cx="11851680" cy="99308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3176"/>
                </a:lnSpc>
              </a:pPr>
              <a:r>
                <a:rPr lang="en-US" sz="2000" b="1" dirty="0">
                  <a:solidFill>
                    <a:srgbClr val="9946ED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GLM Assumptions: </a:t>
              </a: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2D44D06B-EC02-FC17-FAD8-6D2DAB37E693}"/>
              </a:ext>
            </a:extLst>
          </p:cNvPr>
          <p:cNvGrpSpPr/>
          <p:nvPr/>
        </p:nvGrpSpPr>
        <p:grpSpPr>
          <a:xfrm>
            <a:off x="450105" y="2757967"/>
            <a:ext cx="5928259" cy="1064307"/>
            <a:chOff x="-4839" y="-555516"/>
            <a:chExt cx="11856519" cy="2128614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C02C0D13-F5D3-B0D3-7411-E38EF4E56287}"/>
                </a:ext>
              </a:extLst>
            </p:cNvPr>
            <p:cNvSpPr/>
            <p:nvPr/>
          </p:nvSpPr>
          <p:spPr>
            <a:xfrm>
              <a:off x="0" y="0"/>
              <a:ext cx="11851680" cy="1573098"/>
            </a:xfrm>
            <a:custGeom>
              <a:avLst/>
              <a:gdLst/>
              <a:ahLst/>
              <a:cxnLst/>
              <a:rect l="l" t="t" r="r" b="b"/>
              <a:pathLst>
                <a:path w="11851680" h="1573098">
                  <a:moveTo>
                    <a:pt x="0" y="0"/>
                  </a:moveTo>
                  <a:lnTo>
                    <a:pt x="11851680" y="0"/>
                  </a:lnTo>
                  <a:lnTo>
                    <a:pt x="11851680" y="1573098"/>
                  </a:lnTo>
                  <a:lnTo>
                    <a:pt x="0" y="15730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F25AEA6E-1555-6673-1DCB-350BED1D9154}"/>
                </a:ext>
              </a:extLst>
            </p:cNvPr>
            <p:cNvSpPr txBox="1"/>
            <p:nvPr/>
          </p:nvSpPr>
          <p:spPr>
            <a:xfrm>
              <a:off x="-4839" y="-555516"/>
              <a:ext cx="10928044" cy="17445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3176"/>
                </a:lnSpc>
              </a:pPr>
              <a:r>
                <a:rPr lang="en-US" sz="2000" dirty="0">
                  <a:solidFill>
                    <a:srgbClr val="27252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1- Task responses are non-stochastic (non-random) and are the same across trials of the same task. </a:t>
              </a:r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1FD0869F-289A-D8F5-0DA3-2AF3FED4B95C}"/>
              </a:ext>
            </a:extLst>
          </p:cNvPr>
          <p:cNvGrpSpPr/>
          <p:nvPr/>
        </p:nvGrpSpPr>
        <p:grpSpPr>
          <a:xfrm>
            <a:off x="452523" y="3967177"/>
            <a:ext cx="5925840" cy="872273"/>
            <a:chOff x="0" y="-171449"/>
            <a:chExt cx="11851680" cy="1744547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B2B8ADF5-09E7-9456-586F-6BAD05AECF31}"/>
                </a:ext>
              </a:extLst>
            </p:cNvPr>
            <p:cNvSpPr/>
            <p:nvPr/>
          </p:nvSpPr>
          <p:spPr>
            <a:xfrm>
              <a:off x="0" y="0"/>
              <a:ext cx="11851680" cy="1573098"/>
            </a:xfrm>
            <a:custGeom>
              <a:avLst/>
              <a:gdLst/>
              <a:ahLst/>
              <a:cxnLst/>
              <a:rect l="l" t="t" r="r" b="b"/>
              <a:pathLst>
                <a:path w="11851680" h="1573098">
                  <a:moveTo>
                    <a:pt x="0" y="0"/>
                  </a:moveTo>
                  <a:lnTo>
                    <a:pt x="11851680" y="0"/>
                  </a:lnTo>
                  <a:lnTo>
                    <a:pt x="11851680" y="1573098"/>
                  </a:lnTo>
                  <a:lnTo>
                    <a:pt x="0" y="15730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32E31AFB-1451-5016-8A82-8A92340B2EE0}"/>
                </a:ext>
              </a:extLst>
            </p:cNvPr>
            <p:cNvSpPr txBox="1"/>
            <p:nvPr/>
          </p:nvSpPr>
          <p:spPr>
            <a:xfrm>
              <a:off x="0" y="-171449"/>
              <a:ext cx="10474152" cy="17445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3176"/>
                </a:lnSpc>
              </a:pPr>
              <a:r>
                <a:rPr lang="en-US" sz="2000" dirty="0">
                  <a:solidFill>
                    <a:srgbClr val="27252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2- Noise is independently and identically distributed (White Noise)</a:t>
              </a: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1CC39D5F-826D-E647-E39D-27C890CCE02D}"/>
              </a:ext>
            </a:extLst>
          </p:cNvPr>
          <p:cNvGrpSpPr/>
          <p:nvPr/>
        </p:nvGrpSpPr>
        <p:grpSpPr>
          <a:xfrm>
            <a:off x="452523" y="5099029"/>
            <a:ext cx="5925840" cy="386513"/>
            <a:chOff x="0" y="0"/>
            <a:chExt cx="11851680" cy="773027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7DD9C820-DB4B-2C21-38CE-55D01B4A7D47}"/>
                </a:ext>
              </a:extLst>
            </p:cNvPr>
            <p:cNvSpPr/>
            <p:nvPr/>
          </p:nvSpPr>
          <p:spPr>
            <a:xfrm>
              <a:off x="0" y="0"/>
              <a:ext cx="11851680" cy="773027"/>
            </a:xfrm>
            <a:custGeom>
              <a:avLst/>
              <a:gdLst/>
              <a:ahLst/>
              <a:cxnLst/>
              <a:rect l="l" t="t" r="r" b="b"/>
              <a:pathLst>
                <a:path w="11851680" h="773027">
                  <a:moveTo>
                    <a:pt x="0" y="0"/>
                  </a:moveTo>
                  <a:lnTo>
                    <a:pt x="11851680" y="0"/>
                  </a:lnTo>
                  <a:lnTo>
                    <a:pt x="11851680" y="773027"/>
                  </a:lnTo>
                  <a:lnTo>
                    <a:pt x="0" y="773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CD0552A9-2AF3-6383-9F5F-BF76ECA058D4}"/>
                </a:ext>
              </a:extLst>
            </p:cNvPr>
            <p:cNvSpPr txBox="1"/>
            <p:nvPr/>
          </p:nvSpPr>
          <p:spPr>
            <a:xfrm>
              <a:off x="0" y="-171450"/>
              <a:ext cx="11851680" cy="94447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3176"/>
                </a:lnSpc>
              </a:pPr>
              <a:r>
                <a:rPr lang="en-US" sz="2000" dirty="0">
                  <a:solidFill>
                    <a:srgbClr val="27252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3. Predictors are not linear derivations of each other</a:t>
              </a:r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7F7CBFCE-EBC1-43CC-EFC9-0B55AF0ABDC4}"/>
              </a:ext>
            </a:extLst>
          </p:cNvPr>
          <p:cNvGrpSpPr/>
          <p:nvPr/>
        </p:nvGrpSpPr>
        <p:grpSpPr>
          <a:xfrm>
            <a:off x="6905003" y="2003548"/>
            <a:ext cx="4711393" cy="969889"/>
            <a:chOff x="-63447" y="-1166721"/>
            <a:chExt cx="9422786" cy="1939777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D591FC6D-AA49-48A0-10DA-489E36D21B03}"/>
                </a:ext>
              </a:extLst>
            </p:cNvPr>
            <p:cNvSpPr/>
            <p:nvPr/>
          </p:nvSpPr>
          <p:spPr>
            <a:xfrm>
              <a:off x="0" y="0"/>
              <a:ext cx="9359339" cy="773056"/>
            </a:xfrm>
            <a:custGeom>
              <a:avLst/>
              <a:gdLst/>
              <a:ahLst/>
              <a:cxnLst/>
              <a:rect l="l" t="t" r="r" b="b"/>
              <a:pathLst>
                <a:path w="9359339" h="773056">
                  <a:moveTo>
                    <a:pt x="0" y="0"/>
                  </a:moveTo>
                  <a:lnTo>
                    <a:pt x="9359339" y="0"/>
                  </a:lnTo>
                  <a:lnTo>
                    <a:pt x="9359339" y="773056"/>
                  </a:lnTo>
                  <a:lnTo>
                    <a:pt x="0" y="7730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7DEAB3A8-7698-F7FE-7AD2-9C2672CD07FD}"/>
                </a:ext>
              </a:extLst>
            </p:cNvPr>
            <p:cNvSpPr txBox="1"/>
            <p:nvPr/>
          </p:nvSpPr>
          <p:spPr>
            <a:xfrm>
              <a:off x="-63447" y="-1166721"/>
              <a:ext cx="9359339" cy="9445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3176"/>
                </a:lnSpc>
              </a:pPr>
              <a:r>
                <a:rPr lang="en-US" sz="2000" b="1" dirty="0">
                  <a:solidFill>
                    <a:srgbClr val="9946ED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Considerations for Assumptions:</a:t>
              </a:r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283AD196-B6ED-8139-997A-529508A21241}"/>
              </a:ext>
            </a:extLst>
          </p:cNvPr>
          <p:cNvGrpSpPr/>
          <p:nvPr/>
        </p:nvGrpSpPr>
        <p:grpSpPr>
          <a:xfrm>
            <a:off x="6325250" y="2624212"/>
            <a:ext cx="5517186" cy="1135789"/>
            <a:chOff x="-1020184" y="-698422"/>
            <a:chExt cx="11034373" cy="2271578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69C452F7-A75A-78B6-3562-40EAE4606516}"/>
                </a:ext>
              </a:extLst>
            </p:cNvPr>
            <p:cNvSpPr/>
            <p:nvPr/>
          </p:nvSpPr>
          <p:spPr>
            <a:xfrm>
              <a:off x="0" y="0"/>
              <a:ext cx="9764875" cy="1573156"/>
            </a:xfrm>
            <a:custGeom>
              <a:avLst/>
              <a:gdLst/>
              <a:ahLst/>
              <a:cxnLst/>
              <a:rect l="l" t="t" r="r" b="b"/>
              <a:pathLst>
                <a:path w="9764875" h="1573156">
                  <a:moveTo>
                    <a:pt x="0" y="0"/>
                  </a:moveTo>
                  <a:lnTo>
                    <a:pt x="9764875" y="0"/>
                  </a:lnTo>
                  <a:lnTo>
                    <a:pt x="9764875" y="1573156"/>
                  </a:lnTo>
                  <a:lnTo>
                    <a:pt x="0" y="1573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1ECF8C84-FCE1-FF70-15CE-C49731E3B33D}"/>
                </a:ext>
              </a:extLst>
            </p:cNvPr>
            <p:cNvSpPr txBox="1"/>
            <p:nvPr/>
          </p:nvSpPr>
          <p:spPr>
            <a:xfrm>
              <a:off x="-1020184" y="-698422"/>
              <a:ext cx="11034373" cy="17446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3176"/>
                </a:lnSpc>
              </a:pPr>
              <a:r>
                <a:rPr lang="en-US" sz="2000" dirty="0">
                  <a:solidFill>
                    <a:srgbClr val="27252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1- GLM accounts for </a:t>
              </a:r>
              <a:r>
                <a:rPr lang="en-US" sz="2000" b="1" dirty="0">
                  <a:solidFill>
                    <a:srgbClr val="272525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fixed variables only.</a:t>
              </a:r>
              <a:r>
                <a:rPr lang="en-US" sz="2000" dirty="0">
                  <a:solidFill>
                    <a:srgbClr val="27252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If this is violated, results vary a lot</a:t>
              </a:r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98A0A0B3-B2DD-CFF8-8DEF-FDE2E8E35F7B}"/>
              </a:ext>
            </a:extLst>
          </p:cNvPr>
          <p:cNvGrpSpPr/>
          <p:nvPr/>
        </p:nvGrpSpPr>
        <p:grpSpPr>
          <a:xfrm>
            <a:off x="6275433" y="3546519"/>
            <a:ext cx="6014255" cy="1410522"/>
            <a:chOff x="-740466" y="-447788"/>
            <a:chExt cx="11205171" cy="2821044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2B4400A0-EAB7-898A-B4FC-8B53B1D73AAE}"/>
                </a:ext>
              </a:extLst>
            </p:cNvPr>
            <p:cNvSpPr/>
            <p:nvPr/>
          </p:nvSpPr>
          <p:spPr>
            <a:xfrm>
              <a:off x="0" y="0"/>
              <a:ext cx="10464705" cy="2373256"/>
            </a:xfrm>
            <a:custGeom>
              <a:avLst/>
              <a:gdLst/>
              <a:ahLst/>
              <a:cxnLst/>
              <a:rect l="l" t="t" r="r" b="b"/>
              <a:pathLst>
                <a:path w="10464705" h="2373256">
                  <a:moveTo>
                    <a:pt x="0" y="0"/>
                  </a:moveTo>
                  <a:lnTo>
                    <a:pt x="10464705" y="0"/>
                  </a:lnTo>
                  <a:lnTo>
                    <a:pt x="10464705" y="2373256"/>
                  </a:lnTo>
                  <a:lnTo>
                    <a:pt x="0" y="23732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C56B5ABC-3320-C32F-ABE5-96FC04E3E405}"/>
                </a:ext>
              </a:extLst>
            </p:cNvPr>
            <p:cNvSpPr txBox="1"/>
            <p:nvPr/>
          </p:nvSpPr>
          <p:spPr>
            <a:xfrm>
              <a:off x="-740466" y="-447788"/>
              <a:ext cx="10706136" cy="25447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3176"/>
                </a:lnSpc>
              </a:pPr>
              <a:r>
                <a:rPr lang="en-US" sz="2000" dirty="0">
                  <a:solidFill>
                    <a:srgbClr val="27252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2- Do </a:t>
              </a:r>
              <a:r>
                <a:rPr lang="en-US" sz="2000" b="1" dirty="0">
                  <a:solidFill>
                    <a:srgbClr val="272525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pre-whitening</a:t>
              </a:r>
              <a:r>
                <a:rPr lang="en-US" sz="2000" dirty="0">
                  <a:solidFill>
                    <a:srgbClr val="27252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to convert correlated "color" noise to uncorrelated noise. Use Autoregressive Model to do this conversion.</a:t>
              </a:r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CD7EB777-A459-DBE4-63F5-4DAD54AEE46E}"/>
              </a:ext>
            </a:extLst>
          </p:cNvPr>
          <p:cNvGrpSpPr/>
          <p:nvPr/>
        </p:nvGrpSpPr>
        <p:grpSpPr>
          <a:xfrm>
            <a:off x="6325250" y="4868876"/>
            <a:ext cx="5925840" cy="1569181"/>
            <a:chOff x="-1020184" y="-765107"/>
            <a:chExt cx="11851680" cy="3138363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8D10917A-EC64-7572-7848-0CFCF6C82556}"/>
                </a:ext>
              </a:extLst>
            </p:cNvPr>
            <p:cNvSpPr/>
            <p:nvPr/>
          </p:nvSpPr>
          <p:spPr>
            <a:xfrm>
              <a:off x="0" y="0"/>
              <a:ext cx="10086980" cy="2373256"/>
            </a:xfrm>
            <a:custGeom>
              <a:avLst/>
              <a:gdLst/>
              <a:ahLst/>
              <a:cxnLst/>
              <a:rect l="l" t="t" r="r" b="b"/>
              <a:pathLst>
                <a:path w="10086980" h="2373256">
                  <a:moveTo>
                    <a:pt x="0" y="0"/>
                  </a:moveTo>
                  <a:lnTo>
                    <a:pt x="10086980" y="0"/>
                  </a:lnTo>
                  <a:lnTo>
                    <a:pt x="10086980" y="2373256"/>
                  </a:lnTo>
                  <a:lnTo>
                    <a:pt x="0" y="23732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2" name="TextBox 32">
              <a:extLst>
                <a:ext uri="{FF2B5EF4-FFF2-40B4-BE49-F238E27FC236}">
                  <a16:creationId xmlns:a16="http://schemas.microsoft.com/office/drawing/2014/main" id="{24D7541E-8629-007E-BC75-D460DBC28CC1}"/>
                </a:ext>
              </a:extLst>
            </p:cNvPr>
            <p:cNvSpPr txBox="1"/>
            <p:nvPr/>
          </p:nvSpPr>
          <p:spPr>
            <a:xfrm>
              <a:off x="-1020184" y="-765107"/>
              <a:ext cx="11851680" cy="25447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3176"/>
                </a:lnSpc>
              </a:pPr>
              <a:r>
                <a:rPr lang="en-US" sz="2000" dirty="0">
                  <a:solidFill>
                    <a:srgbClr val="27252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3- Do multicollinearity step. </a:t>
              </a:r>
              <a:r>
                <a:rPr lang="en-US" sz="2000" b="1" dirty="0">
                  <a:solidFill>
                    <a:srgbClr val="272525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Variance Inflation Factor (VIF) </a:t>
              </a:r>
              <a:r>
                <a:rPr lang="en-US" sz="2000" dirty="0">
                  <a:solidFill>
                    <a:srgbClr val="27252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can be computed to detect multicollinearity.</a:t>
              </a:r>
            </a:p>
          </p:txBody>
        </p:sp>
      </p:grpSp>
      <p:sp>
        <p:nvSpPr>
          <p:cNvPr id="33" name="AutoShape 33">
            <a:extLst>
              <a:ext uri="{FF2B5EF4-FFF2-40B4-BE49-F238E27FC236}">
                <a16:creationId xmlns:a16="http://schemas.microsoft.com/office/drawing/2014/main" id="{35D771EF-053F-938B-72A4-04BC4BDDD5BD}"/>
              </a:ext>
            </a:extLst>
          </p:cNvPr>
          <p:cNvSpPr/>
          <p:nvPr/>
        </p:nvSpPr>
        <p:spPr>
          <a:xfrm flipH="1">
            <a:off x="5925869" y="2028464"/>
            <a:ext cx="7229" cy="4409593"/>
          </a:xfrm>
          <a:prstGeom prst="line">
            <a:avLst/>
          </a:prstGeom>
          <a:ln w="38100" cap="flat">
            <a:solidFill>
              <a:srgbClr val="9946E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1897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31924" y="610493"/>
            <a:ext cx="7232857" cy="906880"/>
            <a:chOff x="0" y="0"/>
            <a:chExt cx="14465715" cy="18137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465714" cy="1813761"/>
            </a:xfrm>
            <a:custGeom>
              <a:avLst/>
              <a:gdLst/>
              <a:ahLst/>
              <a:cxnLst/>
              <a:rect l="l" t="t" r="r" b="b"/>
              <a:pathLst>
                <a:path w="14465714" h="1813761">
                  <a:moveTo>
                    <a:pt x="0" y="0"/>
                  </a:moveTo>
                  <a:lnTo>
                    <a:pt x="14465714" y="0"/>
                  </a:lnTo>
                  <a:lnTo>
                    <a:pt x="14465714" y="1813761"/>
                  </a:lnTo>
                  <a:lnTo>
                    <a:pt x="0" y="18137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80975"/>
              <a:ext cx="14465715" cy="199473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5872"/>
                </a:lnSpc>
              </a:pPr>
              <a:r>
                <a:rPr lang="en-US" sz="4666" b="1" dirty="0">
                  <a:solidFill>
                    <a:srgbClr val="7068F4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Generalized Linear Model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Freeform 7"/>
              <p:cNvSpPr/>
              <p:nvPr/>
            </p:nvSpPr>
            <p:spPr>
              <a:xfrm>
                <a:off x="457201" y="1603992"/>
                <a:ext cx="10767571" cy="866775"/>
              </a:xfrm>
              <a:custGeom>
                <a:avLst/>
                <a:gdLst/>
                <a:ahLst/>
                <a:cxnLst/>
                <a:rect l="l" t="t" r="r" b="b"/>
                <a:pathLst>
                  <a:path w="21535143" h="1733550">
                    <a:moveTo>
                      <a:pt x="0" y="0"/>
                    </a:moveTo>
                    <a:lnTo>
                      <a:pt x="21535143" y="0"/>
                    </a:lnTo>
                    <a:lnTo>
                      <a:pt x="21535143" y="1733550"/>
                    </a:lnTo>
                    <a:lnTo>
                      <a:pt x="0" y="17335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000"/>
                        <m:t>Y</m:t>
                      </m:r>
                      <m:r>
                        <m:rPr>
                          <m:nor/>
                        </m:rPr>
                        <a:rPr lang="en-US" sz="4000"/>
                        <m:t>= </m:t>
                      </m:r>
                      <m:r>
                        <m:rPr>
                          <m:nor/>
                        </m:rPr>
                        <a:rPr lang="en-US" sz="4000"/>
                        <m:t>X</m:t>
                      </m:r>
                      <m:r>
                        <m:rPr>
                          <m:nor/>
                        </m:rPr>
                        <a:rPr lang="en-US" sz="4000"/>
                        <m:t> </m:t>
                      </m:r>
                      <m:r>
                        <m:rPr>
                          <m:nor/>
                        </m:rPr>
                        <a:rPr lang="en-US" sz="4000"/>
                        <m:t>β</m:t>
                      </m:r>
                      <m:r>
                        <m:rPr>
                          <m:nor/>
                        </m:rPr>
                        <a:rPr lang="en-US" sz="4000"/>
                        <m:t> </m:t>
                      </m:r>
                      <m:r>
                        <m:rPr>
                          <m:nor/>
                        </m:rPr>
                        <a:rPr lang="en-US" sz="4000"/>
                        <m:t>+</m:t>
                      </m:r>
                      <m:r>
                        <m:rPr>
                          <m:nor/>
                        </m:rPr>
                        <a:rPr lang="en-US" sz="4000"/>
                        <m:t> </m:t>
                      </m:r>
                      <m:r>
                        <m:rPr>
                          <m:nor/>
                        </m:rPr>
                        <a:rPr lang="en-US" sz="4000"/>
                        <m:t>ε</m:t>
                      </m:r>
                    </m:oMath>
                  </m:oMathPara>
                </a14:m>
                <a:endParaRPr lang="en-US" sz="4000" dirty="0"/>
              </a:p>
              <a:p>
                <a:endParaRPr lang="en-US" sz="4000" dirty="0"/>
              </a:p>
            </p:txBody>
          </p:sp>
        </mc:Choice>
        <mc:Fallback>
          <p:sp>
            <p:nvSpPr>
              <p:cNvPr id="7" name="Freeform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1603992"/>
                <a:ext cx="10767571" cy="866775"/>
              </a:xfrm>
              <a:custGeom>
                <a:avLst/>
                <a:gdLst/>
                <a:ahLst/>
                <a:cxnLst/>
                <a:rect l="l" t="t" r="r" b="b"/>
                <a:pathLst>
                  <a:path w="21535143" h="1733550">
                    <a:moveTo>
                      <a:pt x="0" y="0"/>
                    </a:moveTo>
                    <a:lnTo>
                      <a:pt x="21535143" y="0"/>
                    </a:lnTo>
                    <a:lnTo>
                      <a:pt x="21535143" y="1733550"/>
                    </a:lnTo>
                    <a:lnTo>
                      <a:pt x="0" y="173355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Freeform 25"/>
          <p:cNvSpPr/>
          <p:nvPr/>
        </p:nvSpPr>
        <p:spPr>
          <a:xfrm>
            <a:off x="631925" y="2579705"/>
            <a:ext cx="10592847" cy="1662095"/>
          </a:xfrm>
          <a:custGeom>
            <a:avLst/>
            <a:gdLst/>
            <a:ahLst/>
            <a:cxnLst/>
            <a:rect l="l" t="t" r="r" b="b"/>
            <a:pathLst>
              <a:path w="9764875" h="1573156">
                <a:moveTo>
                  <a:pt x="0" y="0"/>
                </a:moveTo>
                <a:lnTo>
                  <a:pt x="9764875" y="0"/>
                </a:lnTo>
                <a:lnTo>
                  <a:pt x="9764875" y="1573156"/>
                </a:lnTo>
                <a:lnTo>
                  <a:pt x="0" y="1573156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pPr>
              <a:lnSpc>
                <a:spcPct val="115000"/>
              </a:lnSpc>
              <a:spcAft>
                <a:spcPts val="533"/>
              </a:spcAft>
              <a:tabLst>
                <a:tab pos="480507" algn="l"/>
              </a:tabLst>
            </a:pPr>
            <a:r>
              <a:rPr lang="en-US" sz="2133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 = design matrix with fixed effect regressors:</a:t>
            </a:r>
          </a:p>
          <a:p>
            <a:pPr marL="533427" lvl="1" indent="-228611">
              <a:lnSpc>
                <a:spcPct val="115000"/>
              </a:lnSpc>
              <a:spcAft>
                <a:spcPts val="533"/>
              </a:spcAft>
              <a:buSzPts val="1000"/>
              <a:buFont typeface="Symbol" panose="05050102010706020507" pitchFamily="18" charset="2"/>
              <a:buChar char=""/>
              <a:tabLst>
                <a:tab pos="304815" algn="l"/>
                <a:tab pos="480507" algn="l"/>
              </a:tabLst>
            </a:pPr>
            <a:r>
              <a:rPr lang="en-US" sz="2133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Task A (stimulus function convolved with HRF)</a:t>
            </a:r>
          </a:p>
          <a:p>
            <a:pPr marL="533427" lvl="1" indent="-228611">
              <a:lnSpc>
                <a:spcPct val="115000"/>
              </a:lnSpc>
              <a:spcAft>
                <a:spcPts val="533"/>
              </a:spcAft>
              <a:buSzPts val="1000"/>
              <a:buFont typeface="Symbol" panose="05050102010706020507" pitchFamily="18" charset="2"/>
              <a:buChar char=""/>
              <a:tabLst>
                <a:tab pos="304815" algn="l"/>
                <a:tab pos="480507" algn="l"/>
              </a:tabLst>
            </a:pPr>
            <a:r>
              <a:rPr lang="en-US" sz="2133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Task B (stimulus function convolved with HRF)</a:t>
            </a:r>
          </a:p>
          <a:p>
            <a:pPr marL="533427" lvl="1" indent="-228611">
              <a:lnSpc>
                <a:spcPct val="115000"/>
              </a:lnSpc>
              <a:spcAft>
                <a:spcPts val="533"/>
              </a:spcAft>
              <a:buSzPts val="1000"/>
              <a:buFont typeface="Symbol" panose="05050102010706020507" pitchFamily="18" charset="2"/>
              <a:buChar char=""/>
              <a:tabLst>
                <a:tab pos="304815" algn="l"/>
                <a:tab pos="480507" algn="l"/>
              </a:tabLst>
            </a:pPr>
            <a:r>
              <a:rPr lang="en-US" sz="2133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SS regressor (the signal from a short-separation channel)</a:t>
            </a:r>
          </a:p>
          <a:p>
            <a:pPr marL="228611" indent="-228611">
              <a:lnSpc>
                <a:spcPct val="115000"/>
              </a:lnSpc>
              <a:spcAft>
                <a:spcPts val="533"/>
              </a:spcAft>
              <a:buSzPts val="1000"/>
              <a:buFont typeface="Symbol" panose="05050102010706020507" pitchFamily="18" charset="2"/>
              <a:buChar char=""/>
              <a:tabLst>
                <a:tab pos="304815" algn="l"/>
                <a:tab pos="480507" algn="l"/>
              </a:tabLst>
            </a:pPr>
            <a:endParaRPr lang="en-US" sz="2133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228611" indent="-228611">
              <a:lnSpc>
                <a:spcPct val="115000"/>
              </a:lnSpc>
              <a:spcAft>
                <a:spcPts val="533"/>
              </a:spcAft>
              <a:buSzPts val="1000"/>
              <a:buFont typeface="Symbol" panose="05050102010706020507" pitchFamily="18" charset="2"/>
              <a:buChar char=""/>
              <a:tabLst>
                <a:tab pos="304815" algn="l"/>
                <a:tab pos="480507" algn="l"/>
              </a:tabLst>
            </a:pPr>
            <a:endParaRPr lang="en-US" sz="5867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Freeform 25">
                <a:extLst>
                  <a:ext uri="{FF2B5EF4-FFF2-40B4-BE49-F238E27FC236}">
                    <a16:creationId xmlns:a16="http://schemas.microsoft.com/office/drawing/2014/main" id="{1492A364-3583-86F8-31C8-A9260BED94FE}"/>
                  </a:ext>
                </a:extLst>
              </p:cNvPr>
              <p:cNvSpPr/>
              <p:nvPr/>
            </p:nvSpPr>
            <p:spPr>
              <a:xfrm>
                <a:off x="544562" y="4600761"/>
                <a:ext cx="10592847" cy="1306495"/>
              </a:xfrm>
              <a:custGeom>
                <a:avLst/>
                <a:gdLst/>
                <a:ahLst/>
                <a:cxnLst/>
                <a:rect l="l" t="t" r="r" b="b"/>
                <a:pathLst>
                  <a:path w="9764875" h="1573156">
                    <a:moveTo>
                      <a:pt x="0" y="0"/>
                    </a:moveTo>
                    <a:lnTo>
                      <a:pt x="9764875" y="0"/>
                    </a:lnTo>
                    <a:lnTo>
                      <a:pt x="9764875" y="1573156"/>
                    </a:lnTo>
                    <a:lnTo>
                      <a:pt x="0" y="157315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pPr>
                  <a:lnSpc>
                    <a:spcPct val="115000"/>
                  </a:lnSpc>
                  <a:spcAft>
                    <a:spcPts val="533"/>
                  </a:spcAft>
                  <a:buSzPts val="1000"/>
                  <a:tabLst>
                    <a:tab pos="304815" algn="l"/>
                    <a:tab pos="480507" algn="l"/>
                  </a:tabLst>
                </a:pPr>
                <a:r>
                  <a:rPr lang="en-US" sz="2133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Y= </a:t>
                </a:r>
                <a:r>
                  <a:rPr lang="en-US" sz="2133" dirty="0" err="1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HbO</a:t>
                </a:r>
                <a:r>
                  <a:rPr lang="en-US" sz="2133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time series at that channel</a:t>
                </a:r>
              </a:p>
              <a:p>
                <a:pPr marL="228611" indent="-228611">
                  <a:lnSpc>
                    <a:spcPct val="115000"/>
                  </a:lnSpc>
                  <a:spcAft>
                    <a:spcPts val="533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304815" algn="l"/>
                    <a:tab pos="480507" algn="l"/>
                  </a:tabLst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133"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ε</m:t>
                    </m:r>
                  </m:oMath>
                </a14:m>
                <a:r>
                  <a:rPr lang="en-US" sz="2133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= residuals </a:t>
                </a:r>
                <a:r>
                  <a:rPr lang="en-US" sz="2133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 </a:t>
                </a:r>
                <a:r>
                  <a:rPr lang="en-US" sz="2133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we don't know them until after fitting</a:t>
                </a:r>
              </a:p>
              <a:p>
                <a:pPr marL="228611" indent="-228611">
                  <a:lnSpc>
                    <a:spcPct val="115000"/>
                  </a:lnSpc>
                  <a:spcAft>
                    <a:spcPts val="533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304815" algn="l"/>
                    <a:tab pos="480507" algn="l"/>
                  </a:tabLst>
                </a:pPr>
                <a:r>
                  <a:rPr lang="en-US" sz="2133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“fNIRS GLM works just like in fMRI — same design matrix, same beta estimation — but we often add extra regressors like short separation signals to remove contamination from scalp blood flow”</a:t>
                </a:r>
              </a:p>
              <a:p>
                <a:pPr marL="228611" indent="-228611">
                  <a:lnSpc>
                    <a:spcPct val="115000"/>
                  </a:lnSpc>
                  <a:spcAft>
                    <a:spcPts val="533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304815" algn="l"/>
                    <a:tab pos="480507" algn="l"/>
                  </a:tabLst>
                </a:pPr>
                <a:endParaRPr lang="en-US" sz="2133" dirty="0">
                  <a:latin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228611" indent="-228611">
                  <a:lnSpc>
                    <a:spcPct val="115000"/>
                  </a:lnSpc>
                  <a:spcAft>
                    <a:spcPts val="533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304815" algn="l"/>
                    <a:tab pos="480507" algn="l"/>
                  </a:tabLst>
                </a:pPr>
                <a:endParaRPr lang="en-US" sz="5867" dirty="0"/>
              </a:p>
            </p:txBody>
          </p:sp>
        </mc:Choice>
        <mc:Fallback>
          <p:sp>
            <p:nvSpPr>
              <p:cNvPr id="6" name="Freeform 25">
                <a:extLst>
                  <a:ext uri="{FF2B5EF4-FFF2-40B4-BE49-F238E27FC236}">
                    <a16:creationId xmlns:a16="http://schemas.microsoft.com/office/drawing/2014/main" id="{1492A364-3583-86F8-31C8-A9260BED94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562" y="4600761"/>
                <a:ext cx="10592847" cy="1306495"/>
              </a:xfrm>
              <a:custGeom>
                <a:avLst/>
                <a:gdLst/>
                <a:ahLst/>
                <a:cxnLst/>
                <a:rect l="l" t="t" r="r" b="b"/>
                <a:pathLst>
                  <a:path w="9764875" h="1573156">
                    <a:moveTo>
                      <a:pt x="0" y="0"/>
                    </a:moveTo>
                    <a:lnTo>
                      <a:pt x="9764875" y="0"/>
                    </a:lnTo>
                    <a:lnTo>
                      <a:pt x="9764875" y="1573156"/>
                    </a:lnTo>
                    <a:lnTo>
                      <a:pt x="0" y="1573156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690" t="-935" b="-67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5" grpId="0" animBg="1"/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591344" y="586929"/>
            <a:ext cx="5298580" cy="905481"/>
            <a:chOff x="0" y="0"/>
            <a:chExt cx="8893175" cy="18109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893175" cy="1810961"/>
            </a:xfrm>
            <a:custGeom>
              <a:avLst/>
              <a:gdLst/>
              <a:ahLst/>
              <a:cxnLst/>
              <a:rect l="l" t="t" r="r" b="b"/>
              <a:pathLst>
                <a:path w="8893175" h="1810961">
                  <a:moveTo>
                    <a:pt x="0" y="0"/>
                  </a:moveTo>
                  <a:lnTo>
                    <a:pt x="8893175" y="0"/>
                  </a:lnTo>
                  <a:lnTo>
                    <a:pt x="8893175" y="1810961"/>
                  </a:lnTo>
                  <a:lnTo>
                    <a:pt x="0" y="18109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71450"/>
              <a:ext cx="8893175" cy="198241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5833"/>
                </a:lnSpc>
              </a:pPr>
              <a:r>
                <a:rPr lang="en-US" sz="4666" b="1" dirty="0">
                  <a:solidFill>
                    <a:srgbClr val="7068F4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Steps of GLM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591344" y="2055748"/>
            <a:ext cx="6025525" cy="2799665"/>
          </a:xfrm>
          <a:custGeom>
            <a:avLst/>
            <a:gdLst/>
            <a:ahLst/>
            <a:cxnLst/>
            <a:rect l="l" t="t" r="r" b="b"/>
            <a:pathLst>
              <a:path w="12051050" h="1595038">
                <a:moveTo>
                  <a:pt x="0" y="0"/>
                </a:moveTo>
                <a:lnTo>
                  <a:pt x="12051050" y="0"/>
                </a:lnTo>
                <a:lnTo>
                  <a:pt x="12051050" y="1595038"/>
                </a:lnTo>
                <a:lnTo>
                  <a:pt x="0" y="159503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US" sz="1200"/>
          </a:p>
        </p:txBody>
      </p:sp>
      <p:sp>
        <p:nvSpPr>
          <p:cNvPr id="13" name="Freeform 13"/>
          <p:cNvSpPr/>
          <p:nvPr/>
        </p:nvSpPr>
        <p:spPr>
          <a:xfrm>
            <a:off x="524353" y="2171833"/>
            <a:ext cx="6497013" cy="724739"/>
          </a:xfrm>
          <a:custGeom>
            <a:avLst/>
            <a:gdLst/>
            <a:ahLst/>
            <a:cxnLst/>
            <a:rect l="l" t="t" r="r" b="b"/>
            <a:pathLst>
              <a:path w="12744428" h="1595038">
                <a:moveTo>
                  <a:pt x="0" y="0"/>
                </a:moveTo>
                <a:lnTo>
                  <a:pt x="12744428" y="0"/>
                </a:lnTo>
                <a:lnTo>
                  <a:pt x="12744428" y="1595038"/>
                </a:lnTo>
                <a:lnTo>
                  <a:pt x="0" y="159503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pPr>
              <a:lnSpc>
                <a:spcPct val="115000"/>
              </a:lnSpc>
              <a:spcAft>
                <a:spcPts val="533"/>
              </a:spcAft>
              <a:tabLst>
                <a:tab pos="480507" algn="l"/>
              </a:tabLst>
            </a:pPr>
            <a:r>
              <a:rPr lang="en-US" sz="2667" b="1" dirty="0">
                <a:solidFill>
                  <a:srgbClr val="8C52FF"/>
                </a:solidFill>
                <a:latin typeface="Times New Roman Condensed Bold"/>
              </a:rPr>
              <a:t>Pre-whitening = Removing autocorrelation</a:t>
            </a:r>
          </a:p>
          <a:p>
            <a:endParaRPr lang="en-US" sz="1200" dirty="0"/>
          </a:p>
        </p:txBody>
      </p:sp>
      <p:sp>
        <p:nvSpPr>
          <p:cNvPr id="19" name="Freeform 19"/>
          <p:cNvSpPr/>
          <p:nvPr/>
        </p:nvSpPr>
        <p:spPr>
          <a:xfrm>
            <a:off x="591345" y="3659071"/>
            <a:ext cx="4793456" cy="1210269"/>
          </a:xfrm>
          <a:custGeom>
            <a:avLst/>
            <a:gdLst/>
            <a:ahLst/>
            <a:cxnLst/>
            <a:rect l="l" t="t" r="r" b="b"/>
            <a:pathLst>
              <a:path w="12744428" h="2420538">
                <a:moveTo>
                  <a:pt x="0" y="0"/>
                </a:moveTo>
                <a:lnTo>
                  <a:pt x="12744428" y="0"/>
                </a:lnTo>
                <a:lnTo>
                  <a:pt x="12744428" y="2420538"/>
                </a:lnTo>
                <a:lnTo>
                  <a:pt x="0" y="242053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US" sz="1200"/>
          </a:p>
        </p:txBody>
      </p:sp>
      <p:sp>
        <p:nvSpPr>
          <p:cNvPr id="22" name="Freeform 22"/>
          <p:cNvSpPr/>
          <p:nvPr/>
        </p:nvSpPr>
        <p:spPr>
          <a:xfrm>
            <a:off x="711200" y="3459910"/>
            <a:ext cx="4855601" cy="473829"/>
          </a:xfrm>
          <a:custGeom>
            <a:avLst/>
            <a:gdLst/>
            <a:ahLst/>
            <a:cxnLst/>
            <a:rect l="l" t="t" r="r" b="b"/>
            <a:pathLst>
              <a:path w="9711201" h="947657">
                <a:moveTo>
                  <a:pt x="0" y="0"/>
                </a:moveTo>
                <a:lnTo>
                  <a:pt x="9711201" y="0"/>
                </a:lnTo>
                <a:lnTo>
                  <a:pt x="9711201" y="947657"/>
                </a:lnTo>
                <a:lnTo>
                  <a:pt x="0" y="94765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cap="sq">
            <a:noFill/>
            <a:prstDash val="solid"/>
            <a:miter/>
          </a:ln>
        </p:spPr>
        <p:txBody>
          <a:bodyPr/>
          <a:lstStyle/>
          <a:p>
            <a:r>
              <a:rPr lang="en-US" sz="2133" dirty="0">
                <a:latin typeface="Calibri" panose="020F0502020204030204" pitchFamily="34" charset="0"/>
                <a:cs typeface="Arial" panose="020B0604020202020204" pitchFamily="34" charset="0"/>
              </a:rPr>
              <a:t>Making sure the noise is flat, not bumpy (correlated), so you don’t mistake a bump for a signal.</a:t>
            </a:r>
          </a:p>
          <a:p>
            <a:endParaRPr lang="en-US" sz="1200" dirty="0"/>
          </a:p>
        </p:txBody>
      </p:sp>
      <p:sp>
        <p:nvSpPr>
          <p:cNvPr id="25" name="Freeform 25"/>
          <p:cNvSpPr/>
          <p:nvPr/>
        </p:nvSpPr>
        <p:spPr>
          <a:xfrm>
            <a:off x="502582" y="2819505"/>
            <a:ext cx="6092517" cy="2171957"/>
          </a:xfrm>
          <a:custGeom>
            <a:avLst/>
            <a:gdLst/>
            <a:ahLst/>
            <a:cxnLst/>
            <a:rect l="l" t="t" r="r" b="b"/>
            <a:pathLst>
              <a:path w="10597159" h="2146477">
                <a:moveTo>
                  <a:pt x="0" y="0"/>
                </a:moveTo>
                <a:lnTo>
                  <a:pt x="10597159" y="0"/>
                </a:lnTo>
                <a:lnTo>
                  <a:pt x="10597159" y="2146477"/>
                </a:lnTo>
                <a:lnTo>
                  <a:pt x="0" y="214647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r>
              <a:rPr lang="en-US" sz="2667" b="1" dirty="0">
                <a:solidFill>
                  <a:srgbClr val="8C52FF"/>
                </a:solidFill>
                <a:latin typeface="Times New Roman Condensed Bold"/>
              </a:rPr>
              <a:t>Problems of Autocorrelation</a:t>
            </a:r>
            <a:r>
              <a:rPr lang="en-US" sz="2133" dirty="0">
                <a:latin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2133" b="1" dirty="0">
                <a:latin typeface="Calibri" panose="020F0502020204030204" pitchFamily="34" charset="0"/>
                <a:cs typeface="Arial" panose="020B0604020202020204" pitchFamily="34" charset="0"/>
              </a:rPr>
              <a:t>False positives</a:t>
            </a:r>
          </a:p>
          <a:p>
            <a:endParaRPr lang="en-US" sz="2133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133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133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133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1200" dirty="0"/>
          </a:p>
        </p:txBody>
      </p:sp>
      <p:sp>
        <p:nvSpPr>
          <p:cNvPr id="31" name="Freeform 31"/>
          <p:cNvSpPr/>
          <p:nvPr/>
        </p:nvSpPr>
        <p:spPr>
          <a:xfrm>
            <a:off x="9001579" y="3659071"/>
            <a:ext cx="2879393" cy="1196342"/>
          </a:xfrm>
          <a:custGeom>
            <a:avLst/>
            <a:gdLst/>
            <a:ahLst/>
            <a:cxnLst/>
            <a:rect l="l" t="t" r="r" b="b"/>
            <a:pathLst>
              <a:path w="5815356" h="2416189">
                <a:moveTo>
                  <a:pt x="0" y="0"/>
                </a:moveTo>
                <a:lnTo>
                  <a:pt x="5815356" y="0"/>
                </a:lnTo>
                <a:lnTo>
                  <a:pt x="5815356" y="2416189"/>
                </a:lnTo>
                <a:lnTo>
                  <a:pt x="0" y="241618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US" sz="1200"/>
          </a:p>
        </p:txBody>
      </p:sp>
      <p:sp>
        <p:nvSpPr>
          <p:cNvPr id="34" name="Freeform 34"/>
          <p:cNvSpPr/>
          <p:nvPr/>
        </p:nvSpPr>
        <p:spPr>
          <a:xfrm>
            <a:off x="6197180" y="4926292"/>
            <a:ext cx="2223294" cy="473829"/>
          </a:xfrm>
          <a:custGeom>
            <a:avLst/>
            <a:gdLst/>
            <a:ahLst/>
            <a:cxnLst/>
            <a:rect l="l" t="t" r="r" b="b"/>
            <a:pathLst>
              <a:path w="4446588" h="947657">
                <a:moveTo>
                  <a:pt x="0" y="0"/>
                </a:moveTo>
                <a:lnTo>
                  <a:pt x="4446588" y="0"/>
                </a:lnTo>
                <a:lnTo>
                  <a:pt x="4446588" y="947657"/>
                </a:lnTo>
                <a:lnTo>
                  <a:pt x="0" y="94765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sz="1200"/>
          </a:p>
        </p:txBody>
      </p:sp>
      <p:grpSp>
        <p:nvGrpSpPr>
          <p:cNvPr id="39" name="Group 6">
            <a:extLst>
              <a:ext uri="{FF2B5EF4-FFF2-40B4-BE49-F238E27FC236}">
                <a16:creationId xmlns:a16="http://schemas.microsoft.com/office/drawing/2014/main" id="{5B36646D-BC0B-F624-618D-9DE1FA797406}"/>
              </a:ext>
            </a:extLst>
          </p:cNvPr>
          <p:cNvGrpSpPr/>
          <p:nvPr/>
        </p:nvGrpSpPr>
        <p:grpSpPr>
          <a:xfrm>
            <a:off x="711200" y="1336251"/>
            <a:ext cx="3911600" cy="724739"/>
            <a:chOff x="0" y="0"/>
            <a:chExt cx="7048828" cy="1449479"/>
          </a:xfrm>
        </p:grpSpPr>
        <p:grpSp>
          <p:nvGrpSpPr>
            <p:cNvPr id="40" name="Group 7">
              <a:extLst>
                <a:ext uri="{FF2B5EF4-FFF2-40B4-BE49-F238E27FC236}">
                  <a16:creationId xmlns:a16="http://schemas.microsoft.com/office/drawing/2014/main" id="{DFE12714-BE2A-29EF-C273-F5038F389CBD}"/>
                </a:ext>
              </a:extLst>
            </p:cNvPr>
            <p:cNvGrpSpPr/>
            <p:nvPr/>
          </p:nvGrpSpPr>
          <p:grpSpPr>
            <a:xfrm>
              <a:off x="154142" y="166791"/>
              <a:ext cx="1115898" cy="1115898"/>
              <a:chOff x="0" y="0"/>
              <a:chExt cx="812800" cy="812800"/>
            </a:xfrm>
          </p:grpSpPr>
          <p:sp>
            <p:nvSpPr>
              <p:cNvPr id="45" name="Freeform 8">
                <a:extLst>
                  <a:ext uri="{FF2B5EF4-FFF2-40B4-BE49-F238E27FC236}">
                    <a16:creationId xmlns:a16="http://schemas.microsoft.com/office/drawing/2014/main" id="{BCF2918D-8E9B-CFFE-7253-C9F38CBA8B0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C52FF"/>
              </a:solidFill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46" name="TextBox 9">
                <a:extLst>
                  <a:ext uri="{FF2B5EF4-FFF2-40B4-BE49-F238E27FC236}">
                    <a16:creationId xmlns:a16="http://schemas.microsoft.com/office/drawing/2014/main" id="{36F668AA-B952-2EC1-61FB-AB2307629987}"/>
                  </a:ext>
                </a:extLst>
              </p:cNvPr>
              <p:cNvSpPr txBox="1"/>
              <p:nvPr/>
            </p:nvSpPr>
            <p:spPr>
              <a:xfrm>
                <a:off x="76200" y="-95250"/>
                <a:ext cx="660400" cy="83185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3176"/>
                  </a:lnSpc>
                </a:pPr>
                <a:r>
                  <a:rPr lang="en-US" sz="2000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</a:t>
                </a:r>
              </a:p>
            </p:txBody>
          </p:sp>
        </p:grpSp>
        <p:grpSp>
          <p:nvGrpSpPr>
            <p:cNvPr id="41" name="Group 10">
              <a:extLst>
                <a:ext uri="{FF2B5EF4-FFF2-40B4-BE49-F238E27FC236}">
                  <a16:creationId xmlns:a16="http://schemas.microsoft.com/office/drawing/2014/main" id="{365B39A1-195F-570B-9AFE-4287BBDA8010}"/>
                </a:ext>
              </a:extLst>
            </p:cNvPr>
            <p:cNvGrpSpPr/>
            <p:nvPr/>
          </p:nvGrpSpPr>
          <p:grpSpPr>
            <a:xfrm>
              <a:off x="0" y="0"/>
              <a:ext cx="7048828" cy="1449479"/>
              <a:chOff x="0" y="0"/>
              <a:chExt cx="1392361" cy="286317"/>
            </a:xfrm>
          </p:grpSpPr>
          <p:sp>
            <p:nvSpPr>
              <p:cNvPr id="43" name="Freeform 11">
                <a:extLst>
                  <a:ext uri="{FF2B5EF4-FFF2-40B4-BE49-F238E27FC236}">
                    <a16:creationId xmlns:a16="http://schemas.microsoft.com/office/drawing/2014/main" id="{C0A5AA3D-9348-E410-2072-6BC88472E84A}"/>
                  </a:ext>
                </a:extLst>
              </p:cNvPr>
              <p:cNvSpPr/>
              <p:nvPr/>
            </p:nvSpPr>
            <p:spPr>
              <a:xfrm>
                <a:off x="0" y="0"/>
                <a:ext cx="1392361" cy="286317"/>
              </a:xfrm>
              <a:custGeom>
                <a:avLst/>
                <a:gdLst/>
                <a:ahLst/>
                <a:cxnLst/>
                <a:rect l="l" t="t" r="r" b="b"/>
                <a:pathLst>
                  <a:path w="1392361" h="286317">
                    <a:moveTo>
                      <a:pt x="74686" y="0"/>
                    </a:moveTo>
                    <a:lnTo>
                      <a:pt x="1317675" y="0"/>
                    </a:lnTo>
                    <a:cubicBezTo>
                      <a:pt x="1337483" y="0"/>
                      <a:pt x="1356480" y="7869"/>
                      <a:pt x="1370486" y="21875"/>
                    </a:cubicBezTo>
                    <a:cubicBezTo>
                      <a:pt x="1384492" y="35881"/>
                      <a:pt x="1392361" y="54878"/>
                      <a:pt x="1392361" y="74686"/>
                    </a:cubicBezTo>
                    <a:lnTo>
                      <a:pt x="1392361" y="211631"/>
                    </a:lnTo>
                    <a:cubicBezTo>
                      <a:pt x="1392361" y="231439"/>
                      <a:pt x="1384492" y="250435"/>
                      <a:pt x="1370486" y="264442"/>
                    </a:cubicBezTo>
                    <a:cubicBezTo>
                      <a:pt x="1356480" y="278448"/>
                      <a:pt x="1337483" y="286317"/>
                      <a:pt x="1317675" y="286317"/>
                    </a:cubicBezTo>
                    <a:lnTo>
                      <a:pt x="74686" y="286317"/>
                    </a:lnTo>
                    <a:cubicBezTo>
                      <a:pt x="54878" y="286317"/>
                      <a:pt x="35881" y="278448"/>
                      <a:pt x="21875" y="264442"/>
                    </a:cubicBezTo>
                    <a:cubicBezTo>
                      <a:pt x="7869" y="250435"/>
                      <a:pt x="0" y="231439"/>
                      <a:pt x="0" y="211631"/>
                    </a:cubicBezTo>
                    <a:lnTo>
                      <a:pt x="0" y="74686"/>
                    </a:lnTo>
                    <a:cubicBezTo>
                      <a:pt x="0" y="54878"/>
                      <a:pt x="7869" y="35881"/>
                      <a:pt x="21875" y="21875"/>
                    </a:cubicBezTo>
                    <a:cubicBezTo>
                      <a:pt x="35881" y="7869"/>
                      <a:pt x="54878" y="0"/>
                      <a:pt x="7468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8C52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 sz="1200" dirty="0"/>
              </a:p>
            </p:txBody>
          </p:sp>
          <p:sp>
            <p:nvSpPr>
              <p:cNvPr id="44" name="TextBox 12">
                <a:extLst>
                  <a:ext uri="{FF2B5EF4-FFF2-40B4-BE49-F238E27FC236}">
                    <a16:creationId xmlns:a16="http://schemas.microsoft.com/office/drawing/2014/main" id="{F64EE5B2-3E0F-2C5E-3F67-CBD9BCF67CE1}"/>
                  </a:ext>
                </a:extLst>
              </p:cNvPr>
              <p:cNvSpPr txBox="1"/>
              <p:nvPr/>
            </p:nvSpPr>
            <p:spPr>
              <a:xfrm>
                <a:off x="0" y="-85725"/>
                <a:ext cx="1392361" cy="372042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541"/>
                  </a:lnSpc>
                </a:pPr>
                <a:endParaRPr sz="1200"/>
              </a:p>
            </p:txBody>
          </p:sp>
        </p:grpSp>
        <p:sp>
          <p:nvSpPr>
            <p:cNvPr id="42" name="TextBox 13">
              <a:extLst>
                <a:ext uri="{FF2B5EF4-FFF2-40B4-BE49-F238E27FC236}">
                  <a16:creationId xmlns:a16="http://schemas.microsoft.com/office/drawing/2014/main" id="{9D6AEEBB-341C-9099-459D-DAF131F84E93}"/>
                </a:ext>
              </a:extLst>
            </p:cNvPr>
            <p:cNvSpPr txBox="1"/>
            <p:nvPr/>
          </p:nvSpPr>
          <p:spPr>
            <a:xfrm>
              <a:off x="1557451" y="319396"/>
              <a:ext cx="4880373" cy="809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71"/>
                </a:lnSpc>
                <a:spcBef>
                  <a:spcPct val="0"/>
                </a:spcBef>
              </a:pPr>
              <a:r>
                <a:rPr lang="en-US" sz="2666" b="1" dirty="0">
                  <a:solidFill>
                    <a:srgbClr val="8C52FF"/>
                  </a:solidFill>
                  <a:latin typeface="Times New Roman Condensed Bold"/>
                  <a:ea typeface="Times New Roman Condensed Bold"/>
                  <a:cs typeface="Times New Roman Condensed Bold"/>
                  <a:sym typeface="Times New Roman Condensed Bold"/>
                </a:rPr>
                <a:t>Pre-whitening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Freeform 7">
                <a:extLst>
                  <a:ext uri="{FF2B5EF4-FFF2-40B4-BE49-F238E27FC236}">
                    <a16:creationId xmlns:a16="http://schemas.microsoft.com/office/drawing/2014/main" id="{4E22F792-DE86-590C-F4A8-782009DA2C5A}"/>
                  </a:ext>
                </a:extLst>
              </p:cNvPr>
              <p:cNvSpPr/>
              <p:nvPr/>
            </p:nvSpPr>
            <p:spPr>
              <a:xfrm>
                <a:off x="2371334" y="1288170"/>
                <a:ext cx="10767571" cy="866775"/>
              </a:xfrm>
              <a:custGeom>
                <a:avLst/>
                <a:gdLst/>
                <a:ahLst/>
                <a:cxnLst/>
                <a:rect l="l" t="t" r="r" b="b"/>
                <a:pathLst>
                  <a:path w="21535143" h="1733550">
                    <a:moveTo>
                      <a:pt x="0" y="0"/>
                    </a:moveTo>
                    <a:lnTo>
                      <a:pt x="21535143" y="0"/>
                    </a:lnTo>
                    <a:lnTo>
                      <a:pt x="21535143" y="1733550"/>
                    </a:lnTo>
                    <a:lnTo>
                      <a:pt x="0" y="17335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000"/>
                        <m:t>Y</m:t>
                      </m:r>
                      <m:r>
                        <m:rPr>
                          <m:nor/>
                        </m:rPr>
                        <a:rPr lang="en-US" sz="4000"/>
                        <m:t>= </m:t>
                      </m:r>
                      <m:r>
                        <m:rPr>
                          <m:nor/>
                        </m:rPr>
                        <a:rPr lang="en-US" sz="4000"/>
                        <m:t>X</m:t>
                      </m:r>
                      <m:r>
                        <m:rPr>
                          <m:nor/>
                        </m:rPr>
                        <a:rPr lang="en-US" sz="4000"/>
                        <m:t> </m:t>
                      </m:r>
                      <m:r>
                        <m:rPr>
                          <m:nor/>
                        </m:rPr>
                        <a:rPr lang="en-US" sz="4000"/>
                        <m:t>β</m:t>
                      </m:r>
                      <m:r>
                        <m:rPr>
                          <m:nor/>
                        </m:rPr>
                        <a:rPr lang="en-US" sz="4000"/>
                        <m:t> </m:t>
                      </m:r>
                      <m:r>
                        <m:rPr>
                          <m:nor/>
                        </m:rPr>
                        <a:rPr lang="en-US" sz="4000"/>
                        <m:t>+</m:t>
                      </m:r>
                      <m:r>
                        <m:rPr>
                          <m:nor/>
                        </m:rPr>
                        <a:rPr lang="en-US" sz="4000"/>
                        <m:t> </m:t>
                      </m:r>
                      <m:r>
                        <m:rPr>
                          <m:nor/>
                        </m:rPr>
                        <a:rPr lang="en-US" sz="4000"/>
                        <m:t>ε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47" name="Freeform 7">
                <a:extLst>
                  <a:ext uri="{FF2B5EF4-FFF2-40B4-BE49-F238E27FC236}">
                    <a16:creationId xmlns:a16="http://schemas.microsoft.com/office/drawing/2014/main" id="{4E22F792-DE86-590C-F4A8-782009DA2C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334" y="1288170"/>
                <a:ext cx="10767571" cy="866775"/>
              </a:xfrm>
              <a:custGeom>
                <a:avLst/>
                <a:gdLst/>
                <a:ahLst/>
                <a:cxnLst/>
                <a:rect l="l" t="t" r="r" b="b"/>
                <a:pathLst>
                  <a:path w="21535143" h="1733550">
                    <a:moveTo>
                      <a:pt x="0" y="0"/>
                    </a:moveTo>
                    <a:lnTo>
                      <a:pt x="21535143" y="0"/>
                    </a:lnTo>
                    <a:lnTo>
                      <a:pt x="21535143" y="1733550"/>
                    </a:lnTo>
                    <a:lnTo>
                      <a:pt x="0" y="173355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Oval 47">
            <a:extLst>
              <a:ext uri="{FF2B5EF4-FFF2-40B4-BE49-F238E27FC236}">
                <a16:creationId xmlns:a16="http://schemas.microsoft.com/office/drawing/2014/main" id="{78F8CFBA-C2BA-7B4C-81F8-7C68E46184B3}"/>
              </a:ext>
            </a:extLst>
          </p:cNvPr>
          <p:cNvSpPr/>
          <p:nvPr/>
        </p:nvSpPr>
        <p:spPr>
          <a:xfrm>
            <a:off x="8460187" y="1354262"/>
            <a:ext cx="406400" cy="75286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2" name="Arrow: Down 51">
            <a:extLst>
              <a:ext uri="{FF2B5EF4-FFF2-40B4-BE49-F238E27FC236}">
                <a16:creationId xmlns:a16="http://schemas.microsoft.com/office/drawing/2014/main" id="{89D725BF-3D06-6436-A9E8-9C987BDD1B66}"/>
              </a:ext>
            </a:extLst>
          </p:cNvPr>
          <p:cNvSpPr/>
          <p:nvPr/>
        </p:nvSpPr>
        <p:spPr>
          <a:xfrm>
            <a:off x="7425863" y="2154945"/>
            <a:ext cx="488101" cy="1251332"/>
          </a:xfrm>
          <a:prstGeom prst="downArrow">
            <a:avLst/>
          </a:prstGeom>
          <a:noFill/>
          <a:ln>
            <a:solidFill>
              <a:srgbClr val="7030A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8604293-806C-EFE5-D074-D95EA3272BAF}"/>
              </a:ext>
            </a:extLst>
          </p:cNvPr>
          <p:cNvSpPr txBox="1"/>
          <p:nvPr/>
        </p:nvSpPr>
        <p:spPr>
          <a:xfrm>
            <a:off x="8318461" y="2134280"/>
            <a:ext cx="3219366" cy="173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solidFill>
                  <a:srgbClr val="8C52FF"/>
                </a:solidFill>
                <a:latin typeface="Times New Roman Condensed Bold"/>
              </a:rPr>
              <a:t>Transformation</a:t>
            </a:r>
          </a:p>
          <a:p>
            <a:pPr algn="ctr"/>
            <a:r>
              <a:rPr lang="en-US" sz="2667" b="1" dirty="0">
                <a:solidFill>
                  <a:srgbClr val="8C52FF"/>
                </a:solidFill>
                <a:latin typeface="Times New Roman Condensed Bold"/>
              </a:rPr>
              <a:t> *</a:t>
            </a:r>
          </a:p>
          <a:p>
            <a:pPr algn="ctr"/>
            <a:r>
              <a:rPr lang="en-US" sz="2667" b="1" dirty="0">
                <a:solidFill>
                  <a:srgbClr val="8C52FF"/>
                </a:solidFill>
                <a:latin typeface="Times New Roman Condensed Bold"/>
              </a:rPr>
              <a:t>Autoregressive Model</a:t>
            </a:r>
            <a:endParaRPr lang="en-US" sz="2667" dirty="0"/>
          </a:p>
        </p:txBody>
      </p:sp>
      <p:pic>
        <p:nvPicPr>
          <p:cNvPr id="5122" name="Picture 2" descr="Intuitive - Free user icons">
            <a:extLst>
              <a:ext uri="{FF2B5EF4-FFF2-40B4-BE49-F238E27FC236}">
                <a16:creationId xmlns:a16="http://schemas.microsoft.com/office/drawing/2014/main" id="{037D4FA1-777F-F7DF-7E00-EDCE1F7FC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129" y="3301462"/>
            <a:ext cx="1576345" cy="1576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4" name="Freeform 7">
                <a:extLst>
                  <a:ext uri="{FF2B5EF4-FFF2-40B4-BE49-F238E27FC236}">
                    <a16:creationId xmlns:a16="http://schemas.microsoft.com/office/drawing/2014/main" id="{3A9412A5-CC54-D5B6-CC41-F82485E17027}"/>
                  </a:ext>
                </a:extLst>
              </p:cNvPr>
              <p:cNvSpPr/>
              <p:nvPr/>
            </p:nvSpPr>
            <p:spPr>
              <a:xfrm>
                <a:off x="2530179" y="4957009"/>
                <a:ext cx="10767571" cy="866775"/>
              </a:xfrm>
              <a:custGeom>
                <a:avLst/>
                <a:gdLst/>
                <a:ahLst/>
                <a:cxnLst/>
                <a:rect l="l" t="t" r="r" b="b"/>
                <a:pathLst>
                  <a:path w="21535143" h="1733550">
                    <a:moveTo>
                      <a:pt x="0" y="0"/>
                    </a:moveTo>
                    <a:lnTo>
                      <a:pt x="21535143" y="0"/>
                    </a:lnTo>
                    <a:lnTo>
                      <a:pt x="21535143" y="1733550"/>
                    </a:lnTo>
                    <a:lnTo>
                      <a:pt x="0" y="17335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000">
                          <a:solidFill>
                            <a:srgbClr val="7030A0"/>
                          </a:solidFill>
                        </a:rPr>
                        <m:t>A</m:t>
                      </m:r>
                      <m:r>
                        <m:rPr>
                          <m:nor/>
                        </m:rPr>
                        <a:rPr lang="en-US" sz="4000"/>
                        <m:t>Y</m:t>
                      </m:r>
                      <m:r>
                        <m:rPr>
                          <m:nor/>
                        </m:rPr>
                        <a:rPr lang="en-US" sz="4000"/>
                        <m:t>= </m:t>
                      </m:r>
                      <m:r>
                        <m:rPr>
                          <m:nor/>
                        </m:rPr>
                        <a:rPr lang="en-US" sz="4000">
                          <a:solidFill>
                            <a:srgbClr val="7030A0"/>
                          </a:solidFill>
                        </a:rPr>
                        <m:t>A</m:t>
                      </m:r>
                      <m:r>
                        <m:rPr>
                          <m:nor/>
                        </m:rPr>
                        <a:rPr lang="en-US" sz="4000"/>
                        <m:t>X</m:t>
                      </m:r>
                      <m:r>
                        <m:rPr>
                          <m:nor/>
                        </m:rPr>
                        <a:rPr lang="en-US" sz="4000"/>
                        <m:t> </m:t>
                      </m:r>
                      <m:r>
                        <m:rPr>
                          <m:nor/>
                        </m:rPr>
                        <a:rPr lang="en-US" sz="4000"/>
                        <m:t>β</m:t>
                      </m:r>
                      <m:r>
                        <m:rPr>
                          <m:nor/>
                        </m:rPr>
                        <a:rPr lang="en-US" sz="4000"/>
                        <m:t> </m:t>
                      </m:r>
                      <m:r>
                        <m:rPr>
                          <m:nor/>
                        </m:rPr>
                        <a:rPr lang="en-US" sz="4000"/>
                        <m:t>+</m:t>
                      </m:r>
                      <m:r>
                        <m:rPr>
                          <m:nor/>
                        </m:rPr>
                        <a:rPr lang="en-US" sz="4000"/>
                        <m:t> </m:t>
                      </m:r>
                      <m:r>
                        <m:rPr>
                          <m:nor/>
                        </m:rPr>
                        <a:rPr lang="en-US" sz="4000">
                          <a:solidFill>
                            <a:srgbClr val="7030A0"/>
                          </a:solidFill>
                        </a:rPr>
                        <m:t>A</m:t>
                      </m:r>
                      <m:r>
                        <m:rPr>
                          <m:nor/>
                        </m:rPr>
                        <a:rPr lang="en-US" sz="4000"/>
                        <m:t>ε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54" name="Freeform 7">
                <a:extLst>
                  <a:ext uri="{FF2B5EF4-FFF2-40B4-BE49-F238E27FC236}">
                    <a16:creationId xmlns:a16="http://schemas.microsoft.com/office/drawing/2014/main" id="{3A9412A5-CC54-D5B6-CC41-F82485E170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179" y="4957009"/>
                <a:ext cx="10767571" cy="866775"/>
              </a:xfrm>
              <a:custGeom>
                <a:avLst/>
                <a:gdLst/>
                <a:ahLst/>
                <a:cxnLst/>
                <a:rect l="l" t="t" r="r" b="b"/>
                <a:pathLst>
                  <a:path w="21535143" h="1733550">
                    <a:moveTo>
                      <a:pt x="0" y="0"/>
                    </a:moveTo>
                    <a:lnTo>
                      <a:pt x="21535143" y="0"/>
                    </a:lnTo>
                    <a:lnTo>
                      <a:pt x="21535143" y="1733550"/>
                    </a:lnTo>
                    <a:lnTo>
                      <a:pt x="0" y="1733550"/>
                    </a:ln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Freeform 13">
            <a:extLst>
              <a:ext uri="{FF2B5EF4-FFF2-40B4-BE49-F238E27FC236}">
                <a16:creationId xmlns:a16="http://schemas.microsoft.com/office/drawing/2014/main" id="{0B31DB39-8D7B-5614-585D-0647A272ADD6}"/>
              </a:ext>
            </a:extLst>
          </p:cNvPr>
          <p:cNvSpPr/>
          <p:nvPr/>
        </p:nvSpPr>
        <p:spPr>
          <a:xfrm>
            <a:off x="874626" y="5142237"/>
            <a:ext cx="4636755" cy="877563"/>
          </a:xfrm>
          <a:custGeom>
            <a:avLst/>
            <a:gdLst/>
            <a:ahLst/>
            <a:cxnLst/>
            <a:rect l="l" t="t" r="r" b="b"/>
            <a:pathLst>
              <a:path w="21116801" h="2671126">
                <a:moveTo>
                  <a:pt x="0" y="411031"/>
                </a:moveTo>
                <a:cubicBezTo>
                  <a:pt x="0" y="184072"/>
                  <a:pt x="149979" y="0"/>
                  <a:pt x="334901" y="0"/>
                </a:cubicBezTo>
                <a:lnTo>
                  <a:pt x="20781902" y="0"/>
                </a:lnTo>
                <a:cubicBezTo>
                  <a:pt x="20966824" y="0"/>
                  <a:pt x="21116801" y="184072"/>
                  <a:pt x="21116801" y="411031"/>
                </a:cubicBezTo>
                <a:lnTo>
                  <a:pt x="21116801" y="2260106"/>
                </a:lnTo>
                <a:cubicBezTo>
                  <a:pt x="21116801" y="2487064"/>
                  <a:pt x="20966824" y="2671126"/>
                  <a:pt x="20781902" y="2671126"/>
                </a:cubicBezTo>
                <a:lnTo>
                  <a:pt x="334901" y="2671126"/>
                </a:lnTo>
                <a:cubicBezTo>
                  <a:pt x="149979" y="2671126"/>
                  <a:pt x="0" y="2487064"/>
                  <a:pt x="0" y="2260106"/>
                </a:cubicBezTo>
                <a:close/>
              </a:path>
            </a:pathLst>
          </a:custGeom>
          <a:solidFill>
            <a:srgbClr val="B6D6FC"/>
          </a:solidFill>
        </p:spPr>
        <p:txBody>
          <a:bodyPr/>
          <a:lstStyle/>
          <a:p>
            <a:r>
              <a:rPr lang="en-US" sz="1600" b="1" dirty="0">
                <a:solidFill>
                  <a:srgbClr val="002060"/>
                </a:solidFill>
              </a:rPr>
              <a:t>So instead of looking at the data in its original coordinate system, you rotate your view (via the AR-based transformation matrix)</a:t>
            </a:r>
          </a:p>
          <a:p>
            <a:endParaRPr lang="en-US" sz="1200" dirty="0"/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2330F013-A1D1-656A-68F0-E28ADE14D8F5}"/>
                  </a:ext>
                </a:extLst>
              </p14:cNvPr>
              <p14:cNvContentPartPr/>
              <p14:nvPr/>
            </p14:nvContentPartPr>
            <p14:xfrm>
              <a:off x="9472556" y="1586609"/>
              <a:ext cx="240" cy="24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2330F013-A1D1-656A-68F0-E28ADE14D8F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66556" y="1580609"/>
                <a:ext cx="12000" cy="12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2" grpId="0" animBg="1"/>
      <p:bldP spid="53" grpId="0"/>
      <p:bldP spid="5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2EE34-5DD3-BF06-69C0-74732456E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3E6DD94C-0139-6A9B-494F-FF3DFB320B08}"/>
              </a:ext>
            </a:extLst>
          </p:cNvPr>
          <p:cNvGrpSpPr/>
          <p:nvPr/>
        </p:nvGrpSpPr>
        <p:grpSpPr>
          <a:xfrm>
            <a:off x="591344" y="356060"/>
            <a:ext cx="5298580" cy="1136350"/>
            <a:chOff x="0" y="-461739"/>
            <a:chExt cx="8893175" cy="22727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4BFB3E3-111D-E92A-EF76-8167B850527B}"/>
                </a:ext>
              </a:extLst>
            </p:cNvPr>
            <p:cNvSpPr/>
            <p:nvPr/>
          </p:nvSpPr>
          <p:spPr>
            <a:xfrm>
              <a:off x="0" y="0"/>
              <a:ext cx="8893175" cy="1810961"/>
            </a:xfrm>
            <a:custGeom>
              <a:avLst/>
              <a:gdLst/>
              <a:ahLst/>
              <a:cxnLst/>
              <a:rect l="l" t="t" r="r" b="b"/>
              <a:pathLst>
                <a:path w="8893175" h="1810961">
                  <a:moveTo>
                    <a:pt x="0" y="0"/>
                  </a:moveTo>
                  <a:lnTo>
                    <a:pt x="8893175" y="0"/>
                  </a:lnTo>
                  <a:lnTo>
                    <a:pt x="8893175" y="1810961"/>
                  </a:lnTo>
                  <a:lnTo>
                    <a:pt x="0" y="18109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07558620-F2EA-5938-3312-11485E0BECA0}"/>
                </a:ext>
              </a:extLst>
            </p:cNvPr>
            <p:cNvSpPr txBox="1"/>
            <p:nvPr/>
          </p:nvSpPr>
          <p:spPr>
            <a:xfrm>
              <a:off x="0" y="-461739"/>
              <a:ext cx="8893175" cy="198241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5833"/>
                </a:lnSpc>
              </a:pPr>
              <a:r>
                <a:rPr lang="en-US" sz="4666" b="1" dirty="0">
                  <a:solidFill>
                    <a:srgbClr val="7068F4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Steps of GLM</a:t>
              </a:r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21F1ECDF-58F9-75BD-6756-BCF30E0518A0}"/>
              </a:ext>
            </a:extLst>
          </p:cNvPr>
          <p:cNvSpPr/>
          <p:nvPr/>
        </p:nvSpPr>
        <p:spPr>
          <a:xfrm>
            <a:off x="591344" y="2055748"/>
            <a:ext cx="6025525" cy="2799665"/>
          </a:xfrm>
          <a:custGeom>
            <a:avLst/>
            <a:gdLst/>
            <a:ahLst/>
            <a:cxnLst/>
            <a:rect l="l" t="t" r="r" b="b"/>
            <a:pathLst>
              <a:path w="12051050" h="1595038">
                <a:moveTo>
                  <a:pt x="0" y="0"/>
                </a:moveTo>
                <a:lnTo>
                  <a:pt x="12051050" y="0"/>
                </a:lnTo>
                <a:lnTo>
                  <a:pt x="12051050" y="1595038"/>
                </a:lnTo>
                <a:lnTo>
                  <a:pt x="0" y="159503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US" sz="1200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9C26E4C9-BEF6-A15A-1B18-0DFC81C92123}"/>
              </a:ext>
            </a:extLst>
          </p:cNvPr>
          <p:cNvSpPr/>
          <p:nvPr/>
        </p:nvSpPr>
        <p:spPr>
          <a:xfrm>
            <a:off x="333269" y="2203251"/>
            <a:ext cx="9127647" cy="724739"/>
          </a:xfrm>
          <a:custGeom>
            <a:avLst/>
            <a:gdLst/>
            <a:ahLst/>
            <a:cxnLst/>
            <a:rect l="l" t="t" r="r" b="b"/>
            <a:pathLst>
              <a:path w="12744428" h="1595038">
                <a:moveTo>
                  <a:pt x="0" y="0"/>
                </a:moveTo>
                <a:lnTo>
                  <a:pt x="12744428" y="0"/>
                </a:lnTo>
                <a:lnTo>
                  <a:pt x="12744428" y="1595038"/>
                </a:lnTo>
                <a:lnTo>
                  <a:pt x="0" y="159503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pPr algn="ctr"/>
            <a:r>
              <a:rPr lang="en-US" sz="2667" dirty="0">
                <a:solidFill>
                  <a:srgbClr val="7030A0"/>
                </a:solidFill>
              </a:rPr>
              <a:t>X                                          Y</a:t>
            </a:r>
            <a:endParaRPr lang="en-US" sz="1200" dirty="0">
              <a:solidFill>
                <a:srgbClr val="7030A0"/>
              </a:solidFill>
            </a:endParaRPr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BCA063D5-74F1-5BC6-A999-22428B3091FF}"/>
              </a:ext>
            </a:extLst>
          </p:cNvPr>
          <p:cNvSpPr/>
          <p:nvPr/>
        </p:nvSpPr>
        <p:spPr>
          <a:xfrm>
            <a:off x="591345" y="3659071"/>
            <a:ext cx="4793456" cy="1210269"/>
          </a:xfrm>
          <a:custGeom>
            <a:avLst/>
            <a:gdLst/>
            <a:ahLst/>
            <a:cxnLst/>
            <a:rect l="l" t="t" r="r" b="b"/>
            <a:pathLst>
              <a:path w="12744428" h="2420538">
                <a:moveTo>
                  <a:pt x="0" y="0"/>
                </a:moveTo>
                <a:lnTo>
                  <a:pt x="12744428" y="0"/>
                </a:lnTo>
                <a:lnTo>
                  <a:pt x="12744428" y="2420538"/>
                </a:lnTo>
                <a:lnTo>
                  <a:pt x="0" y="242053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US" sz="1200"/>
          </a:p>
        </p:txBody>
      </p:sp>
      <p:sp>
        <p:nvSpPr>
          <p:cNvPr id="34" name="Freeform 34">
            <a:extLst>
              <a:ext uri="{FF2B5EF4-FFF2-40B4-BE49-F238E27FC236}">
                <a16:creationId xmlns:a16="http://schemas.microsoft.com/office/drawing/2014/main" id="{D0152B38-A730-900E-5043-76C5AE942374}"/>
              </a:ext>
            </a:extLst>
          </p:cNvPr>
          <p:cNvSpPr/>
          <p:nvPr/>
        </p:nvSpPr>
        <p:spPr>
          <a:xfrm>
            <a:off x="6197180" y="4926292"/>
            <a:ext cx="2223294" cy="473829"/>
          </a:xfrm>
          <a:custGeom>
            <a:avLst/>
            <a:gdLst/>
            <a:ahLst/>
            <a:cxnLst/>
            <a:rect l="l" t="t" r="r" b="b"/>
            <a:pathLst>
              <a:path w="4446588" h="947657">
                <a:moveTo>
                  <a:pt x="0" y="0"/>
                </a:moveTo>
                <a:lnTo>
                  <a:pt x="4446588" y="0"/>
                </a:lnTo>
                <a:lnTo>
                  <a:pt x="4446588" y="947657"/>
                </a:lnTo>
                <a:lnTo>
                  <a:pt x="0" y="94765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sz="1200"/>
          </a:p>
        </p:txBody>
      </p:sp>
      <p:sp>
        <p:nvSpPr>
          <p:cNvPr id="37" name="Freeform 37">
            <a:extLst>
              <a:ext uri="{FF2B5EF4-FFF2-40B4-BE49-F238E27FC236}">
                <a16:creationId xmlns:a16="http://schemas.microsoft.com/office/drawing/2014/main" id="{F42C3F52-3466-C840-2E92-177C10E9DBC9}"/>
              </a:ext>
            </a:extLst>
          </p:cNvPr>
          <p:cNvSpPr/>
          <p:nvPr/>
        </p:nvSpPr>
        <p:spPr>
          <a:xfrm>
            <a:off x="6207621" y="5363685"/>
            <a:ext cx="5298580" cy="1095922"/>
          </a:xfrm>
          <a:custGeom>
            <a:avLst/>
            <a:gdLst/>
            <a:ahLst/>
            <a:cxnLst/>
            <a:rect l="l" t="t" r="r" b="b"/>
            <a:pathLst>
              <a:path w="10597159" h="2191844">
                <a:moveTo>
                  <a:pt x="0" y="0"/>
                </a:moveTo>
                <a:lnTo>
                  <a:pt x="10597159" y="0"/>
                </a:lnTo>
                <a:lnTo>
                  <a:pt x="10597159" y="2191844"/>
                </a:lnTo>
                <a:lnTo>
                  <a:pt x="0" y="219184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US" sz="1200"/>
          </a:p>
        </p:txBody>
      </p:sp>
      <p:grpSp>
        <p:nvGrpSpPr>
          <p:cNvPr id="39" name="Group 6">
            <a:extLst>
              <a:ext uri="{FF2B5EF4-FFF2-40B4-BE49-F238E27FC236}">
                <a16:creationId xmlns:a16="http://schemas.microsoft.com/office/drawing/2014/main" id="{7F4FD932-EF11-9A2E-099F-CABCC82A8342}"/>
              </a:ext>
            </a:extLst>
          </p:cNvPr>
          <p:cNvGrpSpPr/>
          <p:nvPr/>
        </p:nvGrpSpPr>
        <p:grpSpPr>
          <a:xfrm>
            <a:off x="591344" y="1088474"/>
            <a:ext cx="4758665" cy="1352469"/>
            <a:chOff x="-215982" y="-433983"/>
            <a:chExt cx="8575264" cy="2704935"/>
          </a:xfrm>
        </p:grpSpPr>
        <p:grpSp>
          <p:nvGrpSpPr>
            <p:cNvPr id="40" name="Group 7">
              <a:extLst>
                <a:ext uri="{FF2B5EF4-FFF2-40B4-BE49-F238E27FC236}">
                  <a16:creationId xmlns:a16="http://schemas.microsoft.com/office/drawing/2014/main" id="{F9A43818-E7EF-1562-BB09-E1CA63DA0958}"/>
                </a:ext>
              </a:extLst>
            </p:cNvPr>
            <p:cNvGrpSpPr/>
            <p:nvPr/>
          </p:nvGrpSpPr>
          <p:grpSpPr>
            <a:xfrm>
              <a:off x="154142" y="166791"/>
              <a:ext cx="1115898" cy="1115898"/>
              <a:chOff x="0" y="0"/>
              <a:chExt cx="812800" cy="812800"/>
            </a:xfrm>
          </p:grpSpPr>
          <p:sp>
            <p:nvSpPr>
              <p:cNvPr id="45" name="Freeform 8">
                <a:extLst>
                  <a:ext uri="{FF2B5EF4-FFF2-40B4-BE49-F238E27FC236}">
                    <a16:creationId xmlns:a16="http://schemas.microsoft.com/office/drawing/2014/main" id="{E38B2D1A-32B6-9976-9C95-0C53FE58E2C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C52FF"/>
              </a:solidFill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46" name="TextBox 9">
                <a:extLst>
                  <a:ext uri="{FF2B5EF4-FFF2-40B4-BE49-F238E27FC236}">
                    <a16:creationId xmlns:a16="http://schemas.microsoft.com/office/drawing/2014/main" id="{59CEC055-9D55-EEC5-A05C-AC6819156C40}"/>
                  </a:ext>
                </a:extLst>
              </p:cNvPr>
              <p:cNvSpPr txBox="1"/>
              <p:nvPr/>
            </p:nvSpPr>
            <p:spPr>
              <a:xfrm>
                <a:off x="76200" y="-95250"/>
                <a:ext cx="660400" cy="83185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3176"/>
                  </a:lnSpc>
                </a:pPr>
                <a:r>
                  <a:rPr lang="en-US" sz="2000" dirty="0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2</a:t>
                </a:r>
              </a:p>
            </p:txBody>
          </p:sp>
        </p:grpSp>
        <p:grpSp>
          <p:nvGrpSpPr>
            <p:cNvPr id="41" name="Group 10">
              <a:extLst>
                <a:ext uri="{FF2B5EF4-FFF2-40B4-BE49-F238E27FC236}">
                  <a16:creationId xmlns:a16="http://schemas.microsoft.com/office/drawing/2014/main" id="{00092487-BFEC-4AEC-2241-EA0EDBD62184}"/>
                </a:ext>
              </a:extLst>
            </p:cNvPr>
            <p:cNvGrpSpPr/>
            <p:nvPr/>
          </p:nvGrpSpPr>
          <p:grpSpPr>
            <a:xfrm>
              <a:off x="-215982" y="-433983"/>
              <a:ext cx="8575264" cy="1988828"/>
              <a:chOff x="-42663" y="-85725"/>
              <a:chExt cx="1693879" cy="392855"/>
            </a:xfrm>
          </p:grpSpPr>
          <p:sp>
            <p:nvSpPr>
              <p:cNvPr id="43" name="Freeform 11">
                <a:extLst>
                  <a:ext uri="{FF2B5EF4-FFF2-40B4-BE49-F238E27FC236}">
                    <a16:creationId xmlns:a16="http://schemas.microsoft.com/office/drawing/2014/main" id="{4BDE420D-E5F8-555D-76B6-08A93EFCEF17}"/>
                  </a:ext>
                </a:extLst>
              </p:cNvPr>
              <p:cNvSpPr/>
              <p:nvPr/>
            </p:nvSpPr>
            <p:spPr>
              <a:xfrm>
                <a:off x="-42663" y="20813"/>
                <a:ext cx="1693879" cy="286317"/>
              </a:xfrm>
              <a:custGeom>
                <a:avLst/>
                <a:gdLst/>
                <a:ahLst/>
                <a:cxnLst/>
                <a:rect l="l" t="t" r="r" b="b"/>
                <a:pathLst>
                  <a:path w="1392361" h="286317">
                    <a:moveTo>
                      <a:pt x="74686" y="0"/>
                    </a:moveTo>
                    <a:lnTo>
                      <a:pt x="1317675" y="0"/>
                    </a:lnTo>
                    <a:cubicBezTo>
                      <a:pt x="1337483" y="0"/>
                      <a:pt x="1356480" y="7869"/>
                      <a:pt x="1370486" y="21875"/>
                    </a:cubicBezTo>
                    <a:cubicBezTo>
                      <a:pt x="1384492" y="35881"/>
                      <a:pt x="1392361" y="54878"/>
                      <a:pt x="1392361" y="74686"/>
                    </a:cubicBezTo>
                    <a:lnTo>
                      <a:pt x="1392361" y="211631"/>
                    </a:lnTo>
                    <a:cubicBezTo>
                      <a:pt x="1392361" y="231439"/>
                      <a:pt x="1384492" y="250435"/>
                      <a:pt x="1370486" y="264442"/>
                    </a:cubicBezTo>
                    <a:cubicBezTo>
                      <a:pt x="1356480" y="278448"/>
                      <a:pt x="1337483" y="286317"/>
                      <a:pt x="1317675" y="286317"/>
                    </a:cubicBezTo>
                    <a:lnTo>
                      <a:pt x="74686" y="286317"/>
                    </a:lnTo>
                    <a:cubicBezTo>
                      <a:pt x="54878" y="286317"/>
                      <a:pt x="35881" y="278448"/>
                      <a:pt x="21875" y="264442"/>
                    </a:cubicBezTo>
                    <a:cubicBezTo>
                      <a:pt x="7869" y="250435"/>
                      <a:pt x="0" y="231439"/>
                      <a:pt x="0" y="211631"/>
                    </a:cubicBezTo>
                    <a:lnTo>
                      <a:pt x="0" y="74686"/>
                    </a:lnTo>
                    <a:cubicBezTo>
                      <a:pt x="0" y="54878"/>
                      <a:pt x="7869" y="35881"/>
                      <a:pt x="21875" y="21875"/>
                    </a:cubicBezTo>
                    <a:cubicBezTo>
                      <a:pt x="35881" y="7869"/>
                      <a:pt x="54878" y="0"/>
                      <a:pt x="7468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8C52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 sz="1200" dirty="0"/>
              </a:p>
            </p:txBody>
          </p:sp>
          <p:sp>
            <p:nvSpPr>
              <p:cNvPr id="44" name="TextBox 12">
                <a:extLst>
                  <a:ext uri="{FF2B5EF4-FFF2-40B4-BE49-F238E27FC236}">
                    <a16:creationId xmlns:a16="http://schemas.microsoft.com/office/drawing/2014/main" id="{2B210067-3B02-6689-4383-7BC736F0417D}"/>
                  </a:ext>
                </a:extLst>
              </p:cNvPr>
              <p:cNvSpPr txBox="1"/>
              <p:nvPr/>
            </p:nvSpPr>
            <p:spPr>
              <a:xfrm>
                <a:off x="0" y="-85725"/>
                <a:ext cx="1392361" cy="372042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541"/>
                  </a:lnSpc>
                </a:pPr>
                <a:endParaRPr sz="1200"/>
              </a:p>
            </p:txBody>
          </p:sp>
        </p:grpSp>
        <p:sp>
          <p:nvSpPr>
            <p:cNvPr id="42" name="TextBox 13">
              <a:extLst>
                <a:ext uri="{FF2B5EF4-FFF2-40B4-BE49-F238E27FC236}">
                  <a16:creationId xmlns:a16="http://schemas.microsoft.com/office/drawing/2014/main" id="{5DFCB3CA-3854-5770-91E5-D0CF13E7FC38}"/>
                </a:ext>
              </a:extLst>
            </p:cNvPr>
            <p:cNvSpPr txBox="1"/>
            <p:nvPr/>
          </p:nvSpPr>
          <p:spPr>
            <a:xfrm>
              <a:off x="1406746" y="589212"/>
              <a:ext cx="6665568" cy="16817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71"/>
                </a:lnSpc>
                <a:spcBef>
                  <a:spcPct val="0"/>
                </a:spcBef>
              </a:pPr>
              <a:r>
                <a:rPr lang="en-US" sz="2666" b="1" dirty="0">
                  <a:solidFill>
                    <a:srgbClr val="8C52FF"/>
                  </a:solidFill>
                  <a:latin typeface="Times New Roman Condensed Bold"/>
                  <a:ea typeface="Times New Roman Condensed Bold"/>
                  <a:cs typeface="Times New Roman Condensed Bold"/>
                  <a:sym typeface="Times New Roman Condensed Bold"/>
                </a:rPr>
                <a:t>Design Matrix &amp; Response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Freeform 7">
                <a:extLst>
                  <a:ext uri="{FF2B5EF4-FFF2-40B4-BE49-F238E27FC236}">
                    <a16:creationId xmlns:a16="http://schemas.microsoft.com/office/drawing/2014/main" id="{5CB63287-88ED-48A9-E57A-031505D4AC29}"/>
                  </a:ext>
                </a:extLst>
              </p:cNvPr>
              <p:cNvSpPr/>
              <p:nvPr/>
            </p:nvSpPr>
            <p:spPr>
              <a:xfrm>
                <a:off x="1671069" y="487276"/>
                <a:ext cx="10767571" cy="866775"/>
              </a:xfrm>
              <a:custGeom>
                <a:avLst/>
                <a:gdLst/>
                <a:ahLst/>
                <a:cxnLst/>
                <a:rect l="l" t="t" r="r" b="b"/>
                <a:pathLst>
                  <a:path w="21535143" h="1733550">
                    <a:moveTo>
                      <a:pt x="0" y="0"/>
                    </a:moveTo>
                    <a:lnTo>
                      <a:pt x="21535143" y="0"/>
                    </a:lnTo>
                    <a:lnTo>
                      <a:pt x="21535143" y="1733550"/>
                    </a:lnTo>
                    <a:lnTo>
                      <a:pt x="0" y="17335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000"/>
                        <m:t>Y</m:t>
                      </m:r>
                      <m:r>
                        <m:rPr>
                          <m:nor/>
                        </m:rPr>
                        <a:rPr lang="en-US" sz="4000"/>
                        <m:t>= </m:t>
                      </m:r>
                      <m:r>
                        <m:rPr>
                          <m:nor/>
                        </m:rPr>
                        <a:rPr lang="en-US" sz="4000"/>
                        <m:t>X</m:t>
                      </m:r>
                      <m:r>
                        <m:rPr>
                          <m:nor/>
                        </m:rPr>
                        <a:rPr lang="en-US" sz="4000"/>
                        <m:t> </m:t>
                      </m:r>
                      <m:r>
                        <m:rPr>
                          <m:nor/>
                        </m:rPr>
                        <a:rPr lang="en-US" sz="4000"/>
                        <m:t>β</m:t>
                      </m:r>
                      <m:r>
                        <m:rPr>
                          <m:nor/>
                        </m:rPr>
                        <a:rPr lang="en-US" sz="4000"/>
                        <m:t> </m:t>
                      </m:r>
                      <m:r>
                        <m:rPr>
                          <m:nor/>
                        </m:rPr>
                        <a:rPr lang="en-US" sz="4000"/>
                        <m:t>+</m:t>
                      </m:r>
                      <m:r>
                        <m:rPr>
                          <m:nor/>
                        </m:rPr>
                        <a:rPr lang="en-US" sz="4000"/>
                        <m:t> </m:t>
                      </m:r>
                      <m:r>
                        <m:rPr>
                          <m:nor/>
                        </m:rPr>
                        <a:rPr lang="en-US" sz="4000"/>
                        <m:t>ε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47" name="Freeform 7">
                <a:extLst>
                  <a:ext uri="{FF2B5EF4-FFF2-40B4-BE49-F238E27FC236}">
                    <a16:creationId xmlns:a16="http://schemas.microsoft.com/office/drawing/2014/main" id="{5CB63287-88ED-48A9-E57A-031505D4AC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069" y="487276"/>
                <a:ext cx="10767571" cy="866775"/>
              </a:xfrm>
              <a:custGeom>
                <a:avLst/>
                <a:gdLst/>
                <a:ahLst/>
                <a:cxnLst/>
                <a:rect l="l" t="t" r="r" b="b"/>
                <a:pathLst>
                  <a:path w="21535143" h="1733550">
                    <a:moveTo>
                      <a:pt x="0" y="0"/>
                    </a:moveTo>
                    <a:lnTo>
                      <a:pt x="21535143" y="0"/>
                    </a:lnTo>
                    <a:lnTo>
                      <a:pt x="21535143" y="1733550"/>
                    </a:lnTo>
                    <a:lnTo>
                      <a:pt x="0" y="173355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425981F-9AE9-38B1-84F8-07C17F5A39AC}"/>
              </a:ext>
            </a:extLst>
          </p:cNvPr>
          <p:cNvGraphicFramePr>
            <a:graphicFrameLocks noGrp="1"/>
          </p:cNvGraphicFramePr>
          <p:nvPr/>
        </p:nvGraphicFramePr>
        <p:xfrm>
          <a:off x="597119" y="2568883"/>
          <a:ext cx="3911600" cy="357058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923505">
                  <a:extLst>
                    <a:ext uri="{9D8B030D-6E8A-4147-A177-3AD203B41FA5}">
                      <a16:colId xmlns:a16="http://schemas.microsoft.com/office/drawing/2014/main" val="2333513740"/>
                    </a:ext>
                  </a:extLst>
                </a:gridCol>
                <a:gridCol w="923505">
                  <a:extLst>
                    <a:ext uri="{9D8B030D-6E8A-4147-A177-3AD203B41FA5}">
                      <a16:colId xmlns:a16="http://schemas.microsoft.com/office/drawing/2014/main" val="3834214001"/>
                    </a:ext>
                  </a:extLst>
                </a:gridCol>
                <a:gridCol w="746541">
                  <a:extLst>
                    <a:ext uri="{9D8B030D-6E8A-4147-A177-3AD203B41FA5}">
                      <a16:colId xmlns:a16="http://schemas.microsoft.com/office/drawing/2014/main" val="634329249"/>
                    </a:ext>
                  </a:extLst>
                </a:gridCol>
                <a:gridCol w="1318050">
                  <a:extLst>
                    <a:ext uri="{9D8B030D-6E8A-4147-A177-3AD203B41FA5}">
                      <a16:colId xmlns:a16="http://schemas.microsoft.com/office/drawing/2014/main" val="1899883943"/>
                    </a:ext>
                  </a:extLst>
                </a:gridCol>
              </a:tblGrid>
              <a:tr h="50851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 dirty="0">
                          <a:effectLst/>
                        </a:rPr>
                        <a:t>Time (s)</a:t>
                      </a:r>
                      <a:endParaRPr lang="en-US" sz="1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 dirty="0">
                          <a:effectLst/>
                        </a:rPr>
                        <a:t>Task A</a:t>
                      </a:r>
                      <a:endParaRPr lang="en-US" sz="1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>
                          <a:effectLst/>
                        </a:rPr>
                        <a:t>Task B</a:t>
                      </a:r>
                      <a:endParaRPr lang="en-US" sz="1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 dirty="0">
                          <a:effectLst/>
                        </a:rPr>
                        <a:t>SS regressor</a:t>
                      </a:r>
                      <a:endParaRPr lang="en-US" sz="1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/>
                </a:tc>
                <a:extLst>
                  <a:ext uri="{0D108BD9-81ED-4DB2-BD59-A6C34878D82A}">
                    <a16:rowId xmlns:a16="http://schemas.microsoft.com/office/drawing/2014/main" val="1450463045"/>
                  </a:ext>
                </a:extLst>
              </a:tr>
              <a:tr h="5195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>
                          <a:effectLst/>
                        </a:rPr>
                        <a:t>0</a:t>
                      </a:r>
                      <a:endParaRPr lang="en-US" sz="1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>
                          <a:effectLst/>
                        </a:rPr>
                        <a:t>0</a:t>
                      </a:r>
                      <a:endParaRPr lang="en-US" sz="1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>
                          <a:effectLst/>
                        </a:rPr>
                        <a:t>0</a:t>
                      </a:r>
                      <a:endParaRPr lang="en-US" sz="1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 dirty="0">
                          <a:effectLst/>
                        </a:rPr>
                        <a:t>0.2</a:t>
                      </a:r>
                      <a:endParaRPr lang="en-US" sz="1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/>
                </a:tc>
                <a:extLst>
                  <a:ext uri="{0D108BD9-81ED-4DB2-BD59-A6C34878D82A}">
                    <a16:rowId xmlns:a16="http://schemas.microsoft.com/office/drawing/2014/main" val="777840109"/>
                  </a:ext>
                </a:extLst>
              </a:tr>
              <a:tr h="5085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>
                          <a:effectLst/>
                        </a:rPr>
                        <a:t>5</a:t>
                      </a:r>
                      <a:endParaRPr lang="en-US" sz="1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>
                          <a:effectLst/>
                        </a:rPr>
                        <a:t>0.8</a:t>
                      </a:r>
                      <a:endParaRPr lang="en-US" sz="1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>
                          <a:effectLst/>
                        </a:rPr>
                        <a:t>0</a:t>
                      </a:r>
                      <a:endParaRPr lang="en-US" sz="1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>
                          <a:effectLst/>
                        </a:rPr>
                        <a:t>0.3</a:t>
                      </a:r>
                      <a:endParaRPr lang="en-US" sz="1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/>
                </a:tc>
                <a:extLst>
                  <a:ext uri="{0D108BD9-81ED-4DB2-BD59-A6C34878D82A}">
                    <a16:rowId xmlns:a16="http://schemas.microsoft.com/office/drawing/2014/main" val="214738821"/>
                  </a:ext>
                </a:extLst>
              </a:tr>
              <a:tr h="5085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>
                          <a:effectLst/>
                        </a:rPr>
                        <a:t>10</a:t>
                      </a:r>
                      <a:endParaRPr lang="en-US" sz="1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>
                          <a:effectLst/>
                        </a:rPr>
                        <a:t>0.6</a:t>
                      </a:r>
                      <a:endParaRPr lang="en-US" sz="1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>
                          <a:effectLst/>
                        </a:rPr>
                        <a:t>0</a:t>
                      </a:r>
                      <a:endParaRPr lang="en-US" sz="1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 dirty="0">
                          <a:effectLst/>
                        </a:rPr>
                        <a:t>0.25</a:t>
                      </a:r>
                      <a:endParaRPr lang="en-US" sz="1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/>
                </a:tc>
                <a:extLst>
                  <a:ext uri="{0D108BD9-81ED-4DB2-BD59-A6C34878D82A}">
                    <a16:rowId xmlns:a16="http://schemas.microsoft.com/office/drawing/2014/main" val="3050152083"/>
                  </a:ext>
                </a:extLst>
              </a:tr>
              <a:tr h="5085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>
                          <a:effectLst/>
                        </a:rPr>
                        <a:t>15</a:t>
                      </a:r>
                      <a:endParaRPr lang="en-US" sz="1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>
                          <a:effectLst/>
                        </a:rPr>
                        <a:t>0</a:t>
                      </a:r>
                      <a:endParaRPr lang="en-US" sz="1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>
                          <a:effectLst/>
                        </a:rPr>
                        <a:t>0.9</a:t>
                      </a:r>
                      <a:endParaRPr lang="en-US" sz="1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>
                          <a:effectLst/>
                        </a:rPr>
                        <a:t>0.3</a:t>
                      </a:r>
                      <a:endParaRPr lang="en-US" sz="1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/>
                </a:tc>
                <a:extLst>
                  <a:ext uri="{0D108BD9-81ED-4DB2-BD59-A6C34878D82A}">
                    <a16:rowId xmlns:a16="http://schemas.microsoft.com/office/drawing/2014/main" val="926292938"/>
                  </a:ext>
                </a:extLst>
              </a:tr>
              <a:tr h="5085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>
                          <a:effectLst/>
                        </a:rPr>
                        <a:t>20</a:t>
                      </a:r>
                      <a:endParaRPr lang="en-US" sz="1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>
                          <a:effectLst/>
                        </a:rPr>
                        <a:t>0</a:t>
                      </a:r>
                      <a:endParaRPr lang="en-US" sz="1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>
                          <a:effectLst/>
                        </a:rPr>
                        <a:t>0.7</a:t>
                      </a:r>
                      <a:endParaRPr lang="en-US" sz="1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>
                          <a:effectLst/>
                        </a:rPr>
                        <a:t>0.2</a:t>
                      </a:r>
                      <a:endParaRPr lang="en-US" sz="1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/>
                </a:tc>
                <a:extLst>
                  <a:ext uri="{0D108BD9-81ED-4DB2-BD59-A6C34878D82A}">
                    <a16:rowId xmlns:a16="http://schemas.microsoft.com/office/drawing/2014/main" val="3852895891"/>
                  </a:ext>
                </a:extLst>
              </a:tr>
              <a:tr h="5085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 dirty="0">
                          <a:effectLst/>
                        </a:rPr>
                        <a:t>...</a:t>
                      </a:r>
                      <a:endParaRPr lang="en-US" sz="1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>
                          <a:effectLst/>
                        </a:rPr>
                        <a:t>...</a:t>
                      </a:r>
                      <a:endParaRPr lang="en-US" sz="1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>
                          <a:effectLst/>
                        </a:rPr>
                        <a:t>...</a:t>
                      </a:r>
                      <a:endParaRPr lang="en-US" sz="1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 dirty="0">
                          <a:effectLst/>
                        </a:rPr>
                        <a:t>...</a:t>
                      </a:r>
                      <a:endParaRPr lang="en-US" sz="1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/>
                </a:tc>
                <a:extLst>
                  <a:ext uri="{0D108BD9-81ED-4DB2-BD59-A6C34878D82A}">
                    <a16:rowId xmlns:a16="http://schemas.microsoft.com/office/drawing/2014/main" val="1254406208"/>
                  </a:ext>
                </a:extLst>
              </a:tr>
            </a:tbl>
          </a:graphicData>
        </a:graphic>
      </p:graphicFrame>
      <p:sp>
        <p:nvSpPr>
          <p:cNvPr id="7" name="Freeform 11">
            <a:extLst>
              <a:ext uri="{FF2B5EF4-FFF2-40B4-BE49-F238E27FC236}">
                <a16:creationId xmlns:a16="http://schemas.microsoft.com/office/drawing/2014/main" id="{29AB812C-4C9F-8F0B-9AA5-9A4500021395}"/>
              </a:ext>
            </a:extLst>
          </p:cNvPr>
          <p:cNvSpPr/>
          <p:nvPr/>
        </p:nvSpPr>
        <p:spPr>
          <a:xfrm>
            <a:off x="1477078" y="3062173"/>
            <a:ext cx="3198143" cy="3419847"/>
          </a:xfrm>
          <a:custGeom>
            <a:avLst/>
            <a:gdLst/>
            <a:ahLst/>
            <a:cxnLst/>
            <a:rect l="l" t="t" r="r" b="b"/>
            <a:pathLst>
              <a:path w="1392361" h="286317">
                <a:moveTo>
                  <a:pt x="74686" y="0"/>
                </a:moveTo>
                <a:lnTo>
                  <a:pt x="1317675" y="0"/>
                </a:lnTo>
                <a:cubicBezTo>
                  <a:pt x="1337483" y="0"/>
                  <a:pt x="1356480" y="7869"/>
                  <a:pt x="1370486" y="21875"/>
                </a:cubicBezTo>
                <a:cubicBezTo>
                  <a:pt x="1384492" y="35881"/>
                  <a:pt x="1392361" y="54878"/>
                  <a:pt x="1392361" y="74686"/>
                </a:cubicBezTo>
                <a:lnTo>
                  <a:pt x="1392361" y="211631"/>
                </a:lnTo>
                <a:cubicBezTo>
                  <a:pt x="1392361" y="231439"/>
                  <a:pt x="1384492" y="250435"/>
                  <a:pt x="1370486" y="264442"/>
                </a:cubicBezTo>
                <a:cubicBezTo>
                  <a:pt x="1356480" y="278448"/>
                  <a:pt x="1337483" y="286317"/>
                  <a:pt x="1317675" y="286317"/>
                </a:cubicBezTo>
                <a:lnTo>
                  <a:pt x="74686" y="286317"/>
                </a:lnTo>
                <a:cubicBezTo>
                  <a:pt x="54878" y="286317"/>
                  <a:pt x="35881" y="278448"/>
                  <a:pt x="21875" y="264442"/>
                </a:cubicBezTo>
                <a:cubicBezTo>
                  <a:pt x="7869" y="250435"/>
                  <a:pt x="0" y="231439"/>
                  <a:pt x="0" y="211631"/>
                </a:cubicBezTo>
                <a:lnTo>
                  <a:pt x="0" y="74686"/>
                </a:lnTo>
                <a:cubicBezTo>
                  <a:pt x="0" y="54878"/>
                  <a:pt x="7869" y="35881"/>
                  <a:pt x="21875" y="21875"/>
                </a:cubicBezTo>
                <a:cubicBezTo>
                  <a:pt x="35881" y="7869"/>
                  <a:pt x="54878" y="0"/>
                  <a:pt x="74686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rnd">
            <a:solidFill>
              <a:srgbClr val="8C52FF"/>
            </a:solidFill>
            <a:prstDash val="solid"/>
            <a:round/>
          </a:ln>
        </p:spPr>
        <p:txBody>
          <a:bodyPr/>
          <a:lstStyle/>
          <a:p>
            <a:endParaRPr lang="en-US" sz="12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F8E040B-D844-D6A9-62D6-4BCC89EE605B}"/>
              </a:ext>
            </a:extLst>
          </p:cNvPr>
          <p:cNvGraphicFramePr>
            <a:graphicFrameLocks noGrp="1"/>
          </p:cNvGraphicFramePr>
          <p:nvPr/>
        </p:nvGraphicFramePr>
        <p:xfrm>
          <a:off x="6448898" y="3048351"/>
          <a:ext cx="426010" cy="3113589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426010">
                  <a:extLst>
                    <a:ext uri="{9D8B030D-6E8A-4147-A177-3AD203B41FA5}">
                      <a16:colId xmlns:a16="http://schemas.microsoft.com/office/drawing/2014/main" val="3418553291"/>
                    </a:ext>
                  </a:extLst>
                </a:gridCol>
              </a:tblGrid>
              <a:tr h="6498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 dirty="0">
                          <a:effectLst/>
                        </a:rPr>
                        <a:t>​0.1 </a:t>
                      </a:r>
                      <a:endParaRPr lang="en-US" sz="1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2775725399"/>
                  </a:ext>
                </a:extLst>
              </a:tr>
              <a:tr h="7028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 dirty="0">
                          <a:effectLst/>
                        </a:rPr>
                        <a:t>0.5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US" sz="1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4002816758"/>
                  </a:ext>
                </a:extLst>
              </a:tr>
              <a:tr h="7028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 dirty="0">
                          <a:effectLst/>
                        </a:rPr>
                        <a:t>0.4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US" sz="1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1319660432"/>
                  </a:ext>
                </a:extLst>
              </a:tr>
              <a:tr h="7028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 dirty="0">
                          <a:effectLst/>
                        </a:rPr>
                        <a:t>0.6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US" sz="1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2519306557"/>
                  </a:ext>
                </a:extLst>
              </a:tr>
              <a:tr h="3552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900" kern="100" dirty="0">
                          <a:effectLst/>
                        </a:rPr>
                        <a:t>0.5</a:t>
                      </a:r>
                      <a:endParaRPr lang="en-US" sz="1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3705706227"/>
                  </a:ext>
                </a:extLst>
              </a:tr>
            </a:tbl>
          </a:graphicData>
        </a:graphic>
      </p:graphicFrame>
      <p:sp>
        <p:nvSpPr>
          <p:cNvPr id="9" name="Freeform 11">
            <a:extLst>
              <a:ext uri="{FF2B5EF4-FFF2-40B4-BE49-F238E27FC236}">
                <a16:creationId xmlns:a16="http://schemas.microsoft.com/office/drawing/2014/main" id="{0ABF46CC-1EDD-DB98-1B44-8AFA06437C59}"/>
              </a:ext>
            </a:extLst>
          </p:cNvPr>
          <p:cNvSpPr/>
          <p:nvPr/>
        </p:nvSpPr>
        <p:spPr>
          <a:xfrm>
            <a:off x="6207621" y="2896571"/>
            <a:ext cx="880737" cy="3419847"/>
          </a:xfrm>
          <a:custGeom>
            <a:avLst/>
            <a:gdLst/>
            <a:ahLst/>
            <a:cxnLst/>
            <a:rect l="l" t="t" r="r" b="b"/>
            <a:pathLst>
              <a:path w="1392361" h="286317">
                <a:moveTo>
                  <a:pt x="74686" y="0"/>
                </a:moveTo>
                <a:lnTo>
                  <a:pt x="1317675" y="0"/>
                </a:lnTo>
                <a:cubicBezTo>
                  <a:pt x="1337483" y="0"/>
                  <a:pt x="1356480" y="7869"/>
                  <a:pt x="1370486" y="21875"/>
                </a:cubicBezTo>
                <a:cubicBezTo>
                  <a:pt x="1384492" y="35881"/>
                  <a:pt x="1392361" y="54878"/>
                  <a:pt x="1392361" y="74686"/>
                </a:cubicBezTo>
                <a:lnTo>
                  <a:pt x="1392361" y="211631"/>
                </a:lnTo>
                <a:cubicBezTo>
                  <a:pt x="1392361" y="231439"/>
                  <a:pt x="1384492" y="250435"/>
                  <a:pt x="1370486" y="264442"/>
                </a:cubicBezTo>
                <a:cubicBezTo>
                  <a:pt x="1356480" y="278448"/>
                  <a:pt x="1337483" y="286317"/>
                  <a:pt x="1317675" y="286317"/>
                </a:cubicBezTo>
                <a:lnTo>
                  <a:pt x="74686" y="286317"/>
                </a:lnTo>
                <a:cubicBezTo>
                  <a:pt x="54878" y="286317"/>
                  <a:pt x="35881" y="278448"/>
                  <a:pt x="21875" y="264442"/>
                </a:cubicBezTo>
                <a:cubicBezTo>
                  <a:pt x="7869" y="250435"/>
                  <a:pt x="0" y="231439"/>
                  <a:pt x="0" y="211631"/>
                </a:cubicBezTo>
                <a:lnTo>
                  <a:pt x="0" y="74686"/>
                </a:lnTo>
                <a:cubicBezTo>
                  <a:pt x="0" y="54878"/>
                  <a:pt x="7869" y="35881"/>
                  <a:pt x="21875" y="21875"/>
                </a:cubicBezTo>
                <a:cubicBezTo>
                  <a:pt x="35881" y="7869"/>
                  <a:pt x="54878" y="0"/>
                  <a:pt x="74686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rnd">
            <a:solidFill>
              <a:srgbClr val="8C52FF"/>
            </a:solidFill>
            <a:prstDash val="solid"/>
            <a:round/>
          </a:ln>
        </p:spPr>
        <p:txBody>
          <a:bodyPr/>
          <a:lstStyle/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14557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7DE38-087C-4A6F-C21B-EE8EA4F1E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56717635-564F-5DC9-23AD-A2B024F56C88}"/>
              </a:ext>
            </a:extLst>
          </p:cNvPr>
          <p:cNvGrpSpPr/>
          <p:nvPr/>
        </p:nvGrpSpPr>
        <p:grpSpPr>
          <a:xfrm>
            <a:off x="591344" y="356060"/>
            <a:ext cx="5298580" cy="1136350"/>
            <a:chOff x="0" y="-461739"/>
            <a:chExt cx="8893175" cy="22727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13DB84F-84FA-1C20-2E4B-2EB6B0DF8AF8}"/>
                </a:ext>
              </a:extLst>
            </p:cNvPr>
            <p:cNvSpPr/>
            <p:nvPr/>
          </p:nvSpPr>
          <p:spPr>
            <a:xfrm>
              <a:off x="0" y="0"/>
              <a:ext cx="8893175" cy="1810961"/>
            </a:xfrm>
            <a:custGeom>
              <a:avLst/>
              <a:gdLst/>
              <a:ahLst/>
              <a:cxnLst/>
              <a:rect l="l" t="t" r="r" b="b"/>
              <a:pathLst>
                <a:path w="8893175" h="1810961">
                  <a:moveTo>
                    <a:pt x="0" y="0"/>
                  </a:moveTo>
                  <a:lnTo>
                    <a:pt x="8893175" y="0"/>
                  </a:lnTo>
                  <a:lnTo>
                    <a:pt x="8893175" y="1810961"/>
                  </a:lnTo>
                  <a:lnTo>
                    <a:pt x="0" y="18109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3E47FB1D-DB00-8F7F-940E-F0B954BD6813}"/>
                </a:ext>
              </a:extLst>
            </p:cNvPr>
            <p:cNvSpPr txBox="1"/>
            <p:nvPr/>
          </p:nvSpPr>
          <p:spPr>
            <a:xfrm>
              <a:off x="0" y="-461739"/>
              <a:ext cx="8893175" cy="198241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5833"/>
                </a:lnSpc>
              </a:pPr>
              <a:r>
                <a:rPr lang="en-US" sz="4666" b="1" dirty="0">
                  <a:solidFill>
                    <a:srgbClr val="7068F4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Steps of GLM</a:t>
              </a:r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B434AEF1-CB5E-C5FA-3887-AB9B7151D91B}"/>
              </a:ext>
            </a:extLst>
          </p:cNvPr>
          <p:cNvSpPr/>
          <p:nvPr/>
        </p:nvSpPr>
        <p:spPr>
          <a:xfrm>
            <a:off x="591345" y="3659071"/>
            <a:ext cx="4793456" cy="1210269"/>
          </a:xfrm>
          <a:custGeom>
            <a:avLst/>
            <a:gdLst/>
            <a:ahLst/>
            <a:cxnLst/>
            <a:rect l="l" t="t" r="r" b="b"/>
            <a:pathLst>
              <a:path w="12744428" h="2420538">
                <a:moveTo>
                  <a:pt x="0" y="0"/>
                </a:moveTo>
                <a:lnTo>
                  <a:pt x="12744428" y="0"/>
                </a:lnTo>
                <a:lnTo>
                  <a:pt x="12744428" y="2420538"/>
                </a:lnTo>
                <a:lnTo>
                  <a:pt x="0" y="242053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US" sz="1200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2ECC788B-EB27-0960-4673-5BEC4F0A8374}"/>
              </a:ext>
            </a:extLst>
          </p:cNvPr>
          <p:cNvSpPr/>
          <p:nvPr/>
        </p:nvSpPr>
        <p:spPr>
          <a:xfrm>
            <a:off x="9001579" y="3659071"/>
            <a:ext cx="2879393" cy="1196342"/>
          </a:xfrm>
          <a:custGeom>
            <a:avLst/>
            <a:gdLst/>
            <a:ahLst/>
            <a:cxnLst/>
            <a:rect l="l" t="t" r="r" b="b"/>
            <a:pathLst>
              <a:path w="5815356" h="2416189">
                <a:moveTo>
                  <a:pt x="0" y="0"/>
                </a:moveTo>
                <a:lnTo>
                  <a:pt x="5815356" y="0"/>
                </a:lnTo>
                <a:lnTo>
                  <a:pt x="5815356" y="2416189"/>
                </a:lnTo>
                <a:lnTo>
                  <a:pt x="0" y="241618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US" sz="1200"/>
          </a:p>
        </p:txBody>
      </p:sp>
      <p:sp>
        <p:nvSpPr>
          <p:cNvPr id="34" name="Freeform 34">
            <a:extLst>
              <a:ext uri="{FF2B5EF4-FFF2-40B4-BE49-F238E27FC236}">
                <a16:creationId xmlns:a16="http://schemas.microsoft.com/office/drawing/2014/main" id="{EB5E43F2-0721-E391-2175-BEAA7FE5FE49}"/>
              </a:ext>
            </a:extLst>
          </p:cNvPr>
          <p:cNvSpPr/>
          <p:nvPr/>
        </p:nvSpPr>
        <p:spPr>
          <a:xfrm>
            <a:off x="6197180" y="4926292"/>
            <a:ext cx="2223294" cy="473829"/>
          </a:xfrm>
          <a:custGeom>
            <a:avLst/>
            <a:gdLst/>
            <a:ahLst/>
            <a:cxnLst/>
            <a:rect l="l" t="t" r="r" b="b"/>
            <a:pathLst>
              <a:path w="4446588" h="947657">
                <a:moveTo>
                  <a:pt x="0" y="0"/>
                </a:moveTo>
                <a:lnTo>
                  <a:pt x="4446588" y="0"/>
                </a:lnTo>
                <a:lnTo>
                  <a:pt x="4446588" y="947657"/>
                </a:lnTo>
                <a:lnTo>
                  <a:pt x="0" y="94765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sz="1200"/>
          </a:p>
        </p:txBody>
      </p:sp>
      <p:sp>
        <p:nvSpPr>
          <p:cNvPr id="37" name="Freeform 37">
            <a:extLst>
              <a:ext uri="{FF2B5EF4-FFF2-40B4-BE49-F238E27FC236}">
                <a16:creationId xmlns:a16="http://schemas.microsoft.com/office/drawing/2014/main" id="{B7F0F6B9-C8B0-23A0-1AEC-8F9D676D29E5}"/>
              </a:ext>
            </a:extLst>
          </p:cNvPr>
          <p:cNvSpPr/>
          <p:nvPr/>
        </p:nvSpPr>
        <p:spPr>
          <a:xfrm>
            <a:off x="6207621" y="5363685"/>
            <a:ext cx="5298580" cy="1095922"/>
          </a:xfrm>
          <a:custGeom>
            <a:avLst/>
            <a:gdLst/>
            <a:ahLst/>
            <a:cxnLst/>
            <a:rect l="l" t="t" r="r" b="b"/>
            <a:pathLst>
              <a:path w="10597159" h="2191844">
                <a:moveTo>
                  <a:pt x="0" y="0"/>
                </a:moveTo>
                <a:lnTo>
                  <a:pt x="10597159" y="0"/>
                </a:lnTo>
                <a:lnTo>
                  <a:pt x="10597159" y="2191844"/>
                </a:lnTo>
                <a:lnTo>
                  <a:pt x="0" y="219184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US" sz="1200"/>
          </a:p>
        </p:txBody>
      </p:sp>
      <p:grpSp>
        <p:nvGrpSpPr>
          <p:cNvPr id="39" name="Group 6">
            <a:extLst>
              <a:ext uri="{FF2B5EF4-FFF2-40B4-BE49-F238E27FC236}">
                <a16:creationId xmlns:a16="http://schemas.microsoft.com/office/drawing/2014/main" id="{92DB1071-A773-52F8-9914-4D5E365D081B}"/>
              </a:ext>
            </a:extLst>
          </p:cNvPr>
          <p:cNvGrpSpPr/>
          <p:nvPr/>
        </p:nvGrpSpPr>
        <p:grpSpPr>
          <a:xfrm>
            <a:off x="465449" y="1088474"/>
            <a:ext cx="4876099" cy="976769"/>
            <a:chOff x="-442848" y="-433983"/>
            <a:chExt cx="8786884" cy="1953537"/>
          </a:xfrm>
        </p:grpSpPr>
        <p:grpSp>
          <p:nvGrpSpPr>
            <p:cNvPr id="40" name="Group 7">
              <a:extLst>
                <a:ext uri="{FF2B5EF4-FFF2-40B4-BE49-F238E27FC236}">
                  <a16:creationId xmlns:a16="http://schemas.microsoft.com/office/drawing/2014/main" id="{D496BF7A-4FD1-03D7-390D-4373B89EE0EE}"/>
                </a:ext>
              </a:extLst>
            </p:cNvPr>
            <p:cNvGrpSpPr/>
            <p:nvPr/>
          </p:nvGrpSpPr>
          <p:grpSpPr>
            <a:xfrm>
              <a:off x="154142" y="166791"/>
              <a:ext cx="1115898" cy="1115898"/>
              <a:chOff x="0" y="0"/>
              <a:chExt cx="812800" cy="812800"/>
            </a:xfrm>
          </p:grpSpPr>
          <p:sp>
            <p:nvSpPr>
              <p:cNvPr id="45" name="Freeform 8">
                <a:extLst>
                  <a:ext uri="{FF2B5EF4-FFF2-40B4-BE49-F238E27FC236}">
                    <a16:creationId xmlns:a16="http://schemas.microsoft.com/office/drawing/2014/main" id="{DC6C5C6C-020F-4593-FCE9-C7399A2E418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C52FF"/>
              </a:solidFill>
            </p:spPr>
            <p:txBody>
              <a:bodyPr/>
              <a:lstStyle/>
              <a:p>
                <a:endParaRPr lang="en-US" sz="1200" dirty="0"/>
              </a:p>
            </p:txBody>
          </p:sp>
          <p:sp>
            <p:nvSpPr>
              <p:cNvPr id="46" name="TextBox 9">
                <a:extLst>
                  <a:ext uri="{FF2B5EF4-FFF2-40B4-BE49-F238E27FC236}">
                    <a16:creationId xmlns:a16="http://schemas.microsoft.com/office/drawing/2014/main" id="{8A2B8D60-094E-73D0-9422-554028F02ADA}"/>
                  </a:ext>
                </a:extLst>
              </p:cNvPr>
              <p:cNvSpPr txBox="1"/>
              <p:nvPr/>
            </p:nvSpPr>
            <p:spPr>
              <a:xfrm>
                <a:off x="76200" y="-95250"/>
                <a:ext cx="660400" cy="83185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3176"/>
                  </a:lnSpc>
                </a:pPr>
                <a:r>
                  <a:rPr lang="en-US" sz="2000" dirty="0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3</a:t>
                </a:r>
              </a:p>
            </p:txBody>
          </p:sp>
        </p:grpSp>
        <p:grpSp>
          <p:nvGrpSpPr>
            <p:cNvPr id="41" name="Group 10">
              <a:extLst>
                <a:ext uri="{FF2B5EF4-FFF2-40B4-BE49-F238E27FC236}">
                  <a16:creationId xmlns:a16="http://schemas.microsoft.com/office/drawing/2014/main" id="{A0E70EF9-BFA8-6656-34DB-B554837EAB26}"/>
                </a:ext>
              </a:extLst>
            </p:cNvPr>
            <p:cNvGrpSpPr/>
            <p:nvPr/>
          </p:nvGrpSpPr>
          <p:grpSpPr>
            <a:xfrm>
              <a:off x="-442848" y="-433983"/>
              <a:ext cx="7491676" cy="1953537"/>
              <a:chOff x="-87476" y="-85725"/>
              <a:chExt cx="1479837" cy="385884"/>
            </a:xfrm>
          </p:grpSpPr>
          <p:sp>
            <p:nvSpPr>
              <p:cNvPr id="43" name="Freeform 11">
                <a:extLst>
                  <a:ext uri="{FF2B5EF4-FFF2-40B4-BE49-F238E27FC236}">
                    <a16:creationId xmlns:a16="http://schemas.microsoft.com/office/drawing/2014/main" id="{CB734E96-4ECE-60A2-DEF5-87180947ABEF}"/>
                  </a:ext>
                </a:extLst>
              </p:cNvPr>
              <p:cNvSpPr/>
              <p:nvPr/>
            </p:nvSpPr>
            <p:spPr>
              <a:xfrm>
                <a:off x="-87476" y="13842"/>
                <a:ext cx="973524" cy="286317"/>
              </a:xfrm>
              <a:custGeom>
                <a:avLst/>
                <a:gdLst/>
                <a:ahLst/>
                <a:cxnLst/>
                <a:rect l="l" t="t" r="r" b="b"/>
                <a:pathLst>
                  <a:path w="1392361" h="286317">
                    <a:moveTo>
                      <a:pt x="74686" y="0"/>
                    </a:moveTo>
                    <a:lnTo>
                      <a:pt x="1317675" y="0"/>
                    </a:lnTo>
                    <a:cubicBezTo>
                      <a:pt x="1337483" y="0"/>
                      <a:pt x="1356480" y="7869"/>
                      <a:pt x="1370486" y="21875"/>
                    </a:cubicBezTo>
                    <a:cubicBezTo>
                      <a:pt x="1384492" y="35881"/>
                      <a:pt x="1392361" y="54878"/>
                      <a:pt x="1392361" y="74686"/>
                    </a:cubicBezTo>
                    <a:lnTo>
                      <a:pt x="1392361" y="211631"/>
                    </a:lnTo>
                    <a:cubicBezTo>
                      <a:pt x="1392361" y="231439"/>
                      <a:pt x="1384492" y="250435"/>
                      <a:pt x="1370486" y="264442"/>
                    </a:cubicBezTo>
                    <a:cubicBezTo>
                      <a:pt x="1356480" y="278448"/>
                      <a:pt x="1337483" y="286317"/>
                      <a:pt x="1317675" y="286317"/>
                    </a:cubicBezTo>
                    <a:lnTo>
                      <a:pt x="74686" y="286317"/>
                    </a:lnTo>
                    <a:cubicBezTo>
                      <a:pt x="54878" y="286317"/>
                      <a:pt x="35881" y="278448"/>
                      <a:pt x="21875" y="264442"/>
                    </a:cubicBezTo>
                    <a:cubicBezTo>
                      <a:pt x="7869" y="250435"/>
                      <a:pt x="0" y="231439"/>
                      <a:pt x="0" y="211631"/>
                    </a:cubicBezTo>
                    <a:lnTo>
                      <a:pt x="0" y="74686"/>
                    </a:lnTo>
                    <a:cubicBezTo>
                      <a:pt x="0" y="54878"/>
                      <a:pt x="7869" y="35881"/>
                      <a:pt x="21875" y="21875"/>
                    </a:cubicBezTo>
                    <a:cubicBezTo>
                      <a:pt x="35881" y="7869"/>
                      <a:pt x="54878" y="0"/>
                      <a:pt x="7468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8C52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 sz="1200" dirty="0"/>
              </a:p>
            </p:txBody>
          </p:sp>
          <p:sp>
            <p:nvSpPr>
              <p:cNvPr id="44" name="TextBox 12">
                <a:extLst>
                  <a:ext uri="{FF2B5EF4-FFF2-40B4-BE49-F238E27FC236}">
                    <a16:creationId xmlns:a16="http://schemas.microsoft.com/office/drawing/2014/main" id="{ADB3D416-7B0F-3D62-1D39-2357AD23C278}"/>
                  </a:ext>
                </a:extLst>
              </p:cNvPr>
              <p:cNvSpPr txBox="1"/>
              <p:nvPr/>
            </p:nvSpPr>
            <p:spPr>
              <a:xfrm>
                <a:off x="0" y="-85725"/>
                <a:ext cx="1392361" cy="372042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541"/>
                  </a:lnSpc>
                </a:pPr>
                <a:endParaRPr sz="1200"/>
              </a:p>
            </p:txBody>
          </p:sp>
        </p:grpSp>
        <p:sp>
          <p:nvSpPr>
            <p:cNvPr id="42" name="TextBox 13">
              <a:extLst>
                <a:ext uri="{FF2B5EF4-FFF2-40B4-BE49-F238E27FC236}">
                  <a16:creationId xmlns:a16="http://schemas.microsoft.com/office/drawing/2014/main" id="{3ACB910C-3D7E-1894-2D27-958B3D79AC64}"/>
                </a:ext>
              </a:extLst>
            </p:cNvPr>
            <p:cNvSpPr txBox="1"/>
            <p:nvPr/>
          </p:nvSpPr>
          <p:spPr>
            <a:xfrm>
              <a:off x="1678467" y="378541"/>
              <a:ext cx="6665569" cy="8720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71"/>
                </a:lnSpc>
                <a:spcBef>
                  <a:spcPct val="0"/>
                </a:spcBef>
              </a:pPr>
              <a:r>
                <a:rPr lang="en-US" sz="2933" b="1" dirty="0">
                  <a:solidFill>
                    <a:srgbClr val="8C52FF"/>
                  </a:solidFill>
                  <a:latin typeface="Times New Roman Condensed Bold"/>
                  <a:ea typeface="Times New Roman Condensed Bold"/>
                  <a:cs typeface="Times New Roman Condensed Bold"/>
                  <a:sym typeface="Times New Roman Condensed Bold"/>
                </a:rPr>
                <a:t>Solve</a:t>
              </a:r>
              <a:endParaRPr lang="en-US" sz="2666" b="1" dirty="0">
                <a:solidFill>
                  <a:srgbClr val="8C52FF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Freeform 7">
                <a:extLst>
                  <a:ext uri="{FF2B5EF4-FFF2-40B4-BE49-F238E27FC236}">
                    <a16:creationId xmlns:a16="http://schemas.microsoft.com/office/drawing/2014/main" id="{889475FF-E5A2-0658-A774-3E91680063F6}"/>
                  </a:ext>
                </a:extLst>
              </p:cNvPr>
              <p:cNvSpPr/>
              <p:nvPr/>
            </p:nvSpPr>
            <p:spPr>
              <a:xfrm>
                <a:off x="1671069" y="487276"/>
                <a:ext cx="10767571" cy="866775"/>
              </a:xfrm>
              <a:custGeom>
                <a:avLst/>
                <a:gdLst/>
                <a:ahLst/>
                <a:cxnLst/>
                <a:rect l="l" t="t" r="r" b="b"/>
                <a:pathLst>
                  <a:path w="21535143" h="1733550">
                    <a:moveTo>
                      <a:pt x="0" y="0"/>
                    </a:moveTo>
                    <a:lnTo>
                      <a:pt x="21535143" y="0"/>
                    </a:lnTo>
                    <a:lnTo>
                      <a:pt x="21535143" y="1733550"/>
                    </a:lnTo>
                    <a:lnTo>
                      <a:pt x="0" y="17335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000"/>
                        <m:t>Y</m:t>
                      </m:r>
                      <m:r>
                        <m:rPr>
                          <m:nor/>
                        </m:rPr>
                        <a:rPr lang="en-US" sz="4000"/>
                        <m:t>= </m:t>
                      </m:r>
                      <m:r>
                        <m:rPr>
                          <m:nor/>
                        </m:rPr>
                        <a:rPr lang="en-US" sz="4000"/>
                        <m:t>X</m:t>
                      </m:r>
                      <m:r>
                        <m:rPr>
                          <m:nor/>
                        </m:rPr>
                        <a:rPr lang="en-US" sz="4000"/>
                        <m:t> </m:t>
                      </m:r>
                      <m:r>
                        <m:rPr>
                          <m:nor/>
                        </m:rPr>
                        <a:rPr lang="en-US" sz="4000"/>
                        <m:t>β</m:t>
                      </m:r>
                      <m:r>
                        <m:rPr>
                          <m:nor/>
                        </m:rPr>
                        <a:rPr lang="en-US" sz="4000"/>
                        <m:t> </m:t>
                      </m:r>
                      <m:r>
                        <m:rPr>
                          <m:nor/>
                        </m:rPr>
                        <a:rPr lang="en-US" sz="4000"/>
                        <m:t>+</m:t>
                      </m:r>
                      <m:r>
                        <m:rPr>
                          <m:nor/>
                        </m:rPr>
                        <a:rPr lang="en-US" sz="4000"/>
                        <m:t> </m:t>
                      </m:r>
                      <m:r>
                        <m:rPr>
                          <m:nor/>
                        </m:rPr>
                        <a:rPr lang="en-US" sz="4000"/>
                        <m:t>ε</m:t>
                      </m:r>
                    </m:oMath>
                  </m:oMathPara>
                </a14:m>
                <a:endParaRPr lang="en-US" sz="4000" dirty="0"/>
              </a:p>
              <a:p>
                <a:endParaRPr lang="en-US" sz="4000" dirty="0"/>
              </a:p>
            </p:txBody>
          </p:sp>
        </mc:Choice>
        <mc:Fallback>
          <p:sp>
            <p:nvSpPr>
              <p:cNvPr id="47" name="Freeform 7">
                <a:extLst>
                  <a:ext uri="{FF2B5EF4-FFF2-40B4-BE49-F238E27FC236}">
                    <a16:creationId xmlns:a16="http://schemas.microsoft.com/office/drawing/2014/main" id="{889475FF-E5A2-0658-A774-3E91680063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069" y="487276"/>
                <a:ext cx="10767571" cy="866775"/>
              </a:xfrm>
              <a:custGeom>
                <a:avLst/>
                <a:gdLst/>
                <a:ahLst/>
                <a:cxnLst/>
                <a:rect l="l" t="t" r="r" b="b"/>
                <a:pathLst>
                  <a:path w="21535143" h="1733550">
                    <a:moveTo>
                      <a:pt x="0" y="0"/>
                    </a:moveTo>
                    <a:lnTo>
                      <a:pt x="21535143" y="0"/>
                    </a:lnTo>
                    <a:lnTo>
                      <a:pt x="21535143" y="1733550"/>
                    </a:lnTo>
                    <a:lnTo>
                      <a:pt x="0" y="173355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id="{9B6056DA-4A5D-2936-043C-01635DA87218}"/>
                  </a:ext>
                </a:extLst>
              </p:cNvPr>
              <p:cNvSpPr/>
              <p:nvPr/>
            </p:nvSpPr>
            <p:spPr>
              <a:xfrm>
                <a:off x="1357926" y="2555810"/>
                <a:ext cx="5790166" cy="2299602"/>
              </a:xfrm>
              <a:custGeom>
                <a:avLst/>
                <a:gdLst/>
                <a:ahLst/>
                <a:cxnLst/>
                <a:rect l="l" t="t" r="r" b="b"/>
                <a:pathLst>
                  <a:path w="21535143" h="1733550">
                    <a:moveTo>
                      <a:pt x="0" y="0"/>
                    </a:moveTo>
                    <a:lnTo>
                      <a:pt x="21535143" y="0"/>
                    </a:lnTo>
                    <a:lnTo>
                      <a:pt x="21535143" y="1733550"/>
                    </a:lnTo>
                    <a:lnTo>
                      <a:pt x="0" y="17335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r>
                  <a:rPr lang="en-US" sz="2666" b="1" dirty="0">
                    <a:solidFill>
                      <a:srgbClr val="8C52FF"/>
                    </a:solidFill>
                    <a:latin typeface="Times New Roman Condensed Bold"/>
                  </a:rPr>
                  <a:t>By Ordinary Least Squares (OLS)</a:t>
                </a:r>
              </a:p>
              <a:p>
                <a:pPr algn="ctr"/>
                <a:endParaRPr lang="en-US" sz="2933" kern="1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933" i="1" kern="10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𝛽</m:t>
                    </m:r>
                    <m:r>
                      <a:rPr lang="en-US" sz="2933" i="1" kern="10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^</m:t>
                    </m:r>
                  </m:oMath>
                </a14:m>
                <a:r>
                  <a:rPr lang="en-US" sz="2933" kern="1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​=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933" i="1" kern="1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933" i="1" kern="10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933" i="1" kern="10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𝑋</m:t>
                            </m:r>
                            <m:r>
                              <a:rPr lang="en-US" sz="2933" i="1" kern="10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.</m:t>
                            </m:r>
                            <m:r>
                              <a:rPr lang="en-US" sz="2933" i="1" kern="10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𝑇</m:t>
                            </m:r>
                            <m:r>
                              <a:rPr lang="en-US" sz="2933" i="1" kern="10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2933" i="1" kern="10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933" i="1" kern="1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−1</m:t>
                        </m:r>
                      </m:sup>
                    </m:sSup>
                    <m:r>
                      <a:rPr lang="en-US" sz="2933" i="1" kern="10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933" i="1" kern="10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𝑋</m:t>
                    </m:r>
                    <m:r>
                      <a:rPr lang="en-US" sz="2933" i="1" kern="10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.</m:t>
                    </m:r>
                    <m:r>
                      <a:rPr lang="en-US" sz="2933" i="1" kern="10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𝑇</m:t>
                    </m:r>
                    <m:r>
                      <a:rPr lang="en-US" sz="2933" i="1" kern="10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2933" i="1" kern="10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𝑌</m:t>
                    </m:r>
                    <m:r>
                      <a:rPr lang="en-US" sz="2933" i="1" kern="10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933" kern="1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endParaRPr lang="en-US" sz="4000" dirty="0"/>
              </a:p>
              <a:p>
                <a:endParaRPr lang="en-US" sz="4000" dirty="0"/>
              </a:p>
            </p:txBody>
          </p:sp>
        </mc:Choice>
        <mc:Fallback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id="{9B6056DA-4A5D-2936-043C-01635DA872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926" y="2555810"/>
                <a:ext cx="5790166" cy="2299602"/>
              </a:xfrm>
              <a:custGeom>
                <a:avLst/>
                <a:gdLst/>
                <a:ahLst/>
                <a:cxnLst/>
                <a:rect l="l" t="t" r="r" b="b"/>
                <a:pathLst>
                  <a:path w="21535143" h="1733550">
                    <a:moveTo>
                      <a:pt x="0" y="0"/>
                    </a:moveTo>
                    <a:lnTo>
                      <a:pt x="21535143" y="0"/>
                    </a:lnTo>
                    <a:lnTo>
                      <a:pt x="21535143" y="1733550"/>
                    </a:lnTo>
                    <a:lnTo>
                      <a:pt x="0" y="1733550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2000" t="-2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5697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B880B-5CC5-CECB-F49C-1E0BB66D6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AB80FA64-484E-AB5E-050B-70D6263AD49D}"/>
              </a:ext>
            </a:extLst>
          </p:cNvPr>
          <p:cNvSpPr txBox="1"/>
          <p:nvPr/>
        </p:nvSpPr>
        <p:spPr>
          <a:xfrm>
            <a:off x="2082800" y="2930324"/>
            <a:ext cx="8410476" cy="99735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ts val="5872"/>
              </a:lnSpc>
            </a:pPr>
            <a:r>
              <a:rPr lang="en-US" sz="7667" b="1" dirty="0">
                <a:solidFill>
                  <a:srgbClr val="7068F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LMMs</a:t>
            </a:r>
          </a:p>
        </p:txBody>
      </p:sp>
    </p:spTree>
    <p:extLst>
      <p:ext uri="{BB962C8B-B14F-4D97-AF65-F5344CB8AC3E}">
        <p14:creationId xmlns:p14="http://schemas.microsoft.com/office/powerpoint/2010/main" val="30584506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31925" y="1368175"/>
            <a:ext cx="6613715" cy="906879"/>
            <a:chOff x="0" y="0"/>
            <a:chExt cx="13227431" cy="18137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227430" cy="1813757"/>
            </a:xfrm>
            <a:custGeom>
              <a:avLst/>
              <a:gdLst/>
              <a:ahLst/>
              <a:cxnLst/>
              <a:rect l="l" t="t" r="r" b="b"/>
              <a:pathLst>
                <a:path w="13227430" h="1813757">
                  <a:moveTo>
                    <a:pt x="0" y="0"/>
                  </a:moveTo>
                  <a:lnTo>
                    <a:pt x="13227430" y="0"/>
                  </a:lnTo>
                  <a:lnTo>
                    <a:pt x="13227430" y="1813757"/>
                  </a:lnTo>
                  <a:lnTo>
                    <a:pt x="0" y="18137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80975"/>
              <a:ext cx="13227431" cy="19947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5873"/>
                </a:lnSpc>
                <a:spcBef>
                  <a:spcPct val="0"/>
                </a:spcBef>
              </a:pPr>
              <a:r>
                <a:rPr lang="en-US" sz="4666" b="1">
                  <a:solidFill>
                    <a:srgbClr val="7068F4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Linear Mixed Models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5800" y="2244663"/>
            <a:ext cx="10928152" cy="872272"/>
            <a:chOff x="0" y="-971518"/>
            <a:chExt cx="21856303" cy="17445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856303" cy="773027"/>
            </a:xfrm>
            <a:custGeom>
              <a:avLst/>
              <a:gdLst/>
              <a:ahLst/>
              <a:cxnLst/>
              <a:rect l="l" t="t" r="r" b="b"/>
              <a:pathLst>
                <a:path w="21856303" h="773027">
                  <a:moveTo>
                    <a:pt x="0" y="0"/>
                  </a:moveTo>
                  <a:lnTo>
                    <a:pt x="21856303" y="0"/>
                  </a:lnTo>
                  <a:lnTo>
                    <a:pt x="21856303" y="773027"/>
                  </a:lnTo>
                  <a:lnTo>
                    <a:pt x="0" y="773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71518"/>
              <a:ext cx="21856303" cy="1251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01638" lvl="1" indent="-150820">
                <a:lnSpc>
                  <a:spcPts val="3176"/>
                </a:lnSpc>
                <a:buFont typeface="Arial"/>
                <a:buChar char="•"/>
              </a:pPr>
              <a:r>
                <a:rPr lang="en-US" sz="1999" dirty="0">
                  <a:solidFill>
                    <a:srgbClr val="27252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It extends GLM by incorporating the random variables.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85800" y="3159798"/>
            <a:ext cx="10928152" cy="87227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01638" lvl="1" indent="-150820">
              <a:lnSpc>
                <a:spcPts val="3176"/>
              </a:lnSpc>
              <a:buFont typeface="Arial"/>
              <a:buChar char="•"/>
            </a:pPr>
            <a:r>
              <a:rPr lang="en-US" sz="1999" dirty="0">
                <a:solidFill>
                  <a:srgbClr val="27252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framework allows researchers to draw population-level inferences while maintaining sensitivity to individual differences.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540000" y="5103312"/>
            <a:ext cx="1930400" cy="439606"/>
            <a:chOff x="0" y="0"/>
            <a:chExt cx="21856303" cy="77302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856303" cy="773027"/>
            </a:xfrm>
            <a:custGeom>
              <a:avLst/>
              <a:gdLst/>
              <a:ahLst/>
              <a:cxnLst/>
              <a:rect l="l" t="t" r="r" b="b"/>
              <a:pathLst>
                <a:path w="21856303" h="773027">
                  <a:moveTo>
                    <a:pt x="0" y="0"/>
                  </a:moveTo>
                  <a:lnTo>
                    <a:pt x="21856303" y="0"/>
                  </a:lnTo>
                  <a:lnTo>
                    <a:pt x="21856303" y="773027"/>
                  </a:lnTo>
                  <a:lnTo>
                    <a:pt x="0" y="773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71450"/>
              <a:ext cx="21856303" cy="94447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3176"/>
                </a:lnSpc>
              </a:pPr>
              <a:r>
                <a:rPr lang="en-US" sz="1999" dirty="0">
                  <a:solidFill>
                    <a:srgbClr val="27252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X: Fixed Effects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Freeform 7">
                <a:extLst>
                  <a:ext uri="{FF2B5EF4-FFF2-40B4-BE49-F238E27FC236}">
                    <a16:creationId xmlns:a16="http://schemas.microsoft.com/office/drawing/2014/main" id="{93C9EBA4-DBE8-03E9-CFDE-42D45B1B4CB6}"/>
                  </a:ext>
                </a:extLst>
              </p:cNvPr>
              <p:cNvSpPr/>
              <p:nvPr/>
            </p:nvSpPr>
            <p:spPr>
              <a:xfrm>
                <a:off x="-609600" y="4113005"/>
                <a:ext cx="10767571" cy="866775"/>
              </a:xfrm>
              <a:custGeom>
                <a:avLst/>
                <a:gdLst/>
                <a:ahLst/>
                <a:cxnLst/>
                <a:rect l="l" t="t" r="r" b="b"/>
                <a:pathLst>
                  <a:path w="21535143" h="1733550">
                    <a:moveTo>
                      <a:pt x="0" y="0"/>
                    </a:moveTo>
                    <a:lnTo>
                      <a:pt x="21535143" y="0"/>
                    </a:lnTo>
                    <a:lnTo>
                      <a:pt x="21535143" y="1733550"/>
                    </a:lnTo>
                    <a:lnTo>
                      <a:pt x="0" y="17335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000"/>
                        <m:t>Y</m:t>
                      </m:r>
                      <m:r>
                        <m:rPr>
                          <m:nor/>
                        </m:rPr>
                        <a:rPr lang="en-US" sz="4000"/>
                        <m:t>= </m:t>
                      </m:r>
                      <m:r>
                        <m:rPr>
                          <m:nor/>
                        </m:rPr>
                        <a:rPr lang="en-US" sz="4000"/>
                        <m:t>X</m:t>
                      </m:r>
                      <m:r>
                        <m:rPr>
                          <m:nor/>
                        </m:rPr>
                        <a:rPr lang="en-US" sz="4000"/>
                        <m:t> </m:t>
                      </m:r>
                      <m:r>
                        <m:rPr>
                          <m:nor/>
                        </m:rPr>
                        <a:rPr lang="en-US" sz="4000"/>
                        <m:t>β</m:t>
                      </m:r>
                      <m:r>
                        <m:rPr>
                          <m:nor/>
                        </m:rPr>
                        <a:rPr lang="en-US" sz="4000"/>
                        <m:t> + 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m:rPr>
                          <m:nor/>
                        </m:rPr>
                        <a:rPr lang="en-US" sz="4000"/>
                        <m:t>+</m:t>
                      </m:r>
                      <m:r>
                        <m:rPr>
                          <m:nor/>
                        </m:rPr>
                        <a:rPr lang="en-US" sz="4000"/>
                        <m:t> </m:t>
                      </m:r>
                      <m:r>
                        <m:rPr>
                          <m:nor/>
                        </m:rPr>
                        <a:rPr lang="en-US" sz="4000"/>
                        <m:t>ε</m:t>
                      </m:r>
                    </m:oMath>
                  </m:oMathPara>
                </a14:m>
                <a:endParaRPr lang="en-US" sz="4000" dirty="0"/>
              </a:p>
              <a:p>
                <a:endParaRPr lang="en-US" sz="4000" dirty="0"/>
              </a:p>
            </p:txBody>
          </p:sp>
        </mc:Choice>
        <mc:Fallback>
          <p:sp>
            <p:nvSpPr>
              <p:cNvPr id="16" name="Freeform 7">
                <a:extLst>
                  <a:ext uri="{FF2B5EF4-FFF2-40B4-BE49-F238E27FC236}">
                    <a16:creationId xmlns:a16="http://schemas.microsoft.com/office/drawing/2014/main" id="{93C9EBA4-DBE8-03E9-CFDE-42D45B1B4C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09600" y="4113005"/>
                <a:ext cx="10767571" cy="866775"/>
              </a:xfrm>
              <a:custGeom>
                <a:avLst/>
                <a:gdLst/>
                <a:ahLst/>
                <a:cxnLst/>
                <a:rect l="l" t="t" r="r" b="b"/>
                <a:pathLst>
                  <a:path w="21535143" h="1733550">
                    <a:moveTo>
                      <a:pt x="0" y="0"/>
                    </a:moveTo>
                    <a:lnTo>
                      <a:pt x="21535143" y="0"/>
                    </a:lnTo>
                    <a:lnTo>
                      <a:pt x="21535143" y="1733550"/>
                    </a:lnTo>
                    <a:lnTo>
                      <a:pt x="0" y="173355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8">
            <a:extLst>
              <a:ext uri="{FF2B5EF4-FFF2-40B4-BE49-F238E27FC236}">
                <a16:creationId xmlns:a16="http://schemas.microsoft.com/office/drawing/2014/main" id="{68724E82-4DA6-FCDB-B48E-0EE9815B08C2}"/>
              </a:ext>
            </a:extLst>
          </p:cNvPr>
          <p:cNvSpPr txBox="1"/>
          <p:nvPr/>
        </p:nvSpPr>
        <p:spPr>
          <a:xfrm>
            <a:off x="651422" y="2677595"/>
            <a:ext cx="10928152" cy="87227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01638" lvl="1" indent="-150820">
              <a:lnSpc>
                <a:spcPts val="3176"/>
              </a:lnSpc>
              <a:buFont typeface="Arial"/>
              <a:buChar char="•"/>
            </a:pPr>
            <a:r>
              <a:rPr lang="en-US" sz="1999" dirty="0">
                <a:solidFill>
                  <a:srgbClr val="272525"/>
                </a:solidFill>
                <a:latin typeface="Times New Roman"/>
                <a:cs typeface="Times New Roman"/>
              </a:rPr>
              <a:t>LMM allows random slopes and intercepts per subject, improving inference and generalization</a:t>
            </a:r>
            <a:r>
              <a:rPr lang="en-US" sz="1999" dirty="0">
                <a:solidFill>
                  <a:srgbClr val="272525"/>
                </a:solidFill>
                <a:latin typeface="Times New Roman"/>
                <a:cs typeface="Times New Roman"/>
                <a:sym typeface="Times New Roman"/>
              </a:rPr>
              <a:t> </a:t>
            </a:r>
          </a:p>
          <a:p>
            <a:pPr marL="301638" lvl="1" indent="-150820">
              <a:lnSpc>
                <a:spcPts val="3176"/>
              </a:lnSpc>
              <a:buFont typeface="Arial"/>
              <a:buChar char="•"/>
            </a:pPr>
            <a:endParaRPr lang="en-US" sz="1999" dirty="0">
              <a:solidFill>
                <a:srgbClr val="27252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A5014888-BBA9-89F1-1E2B-7EE6015FDF18}"/>
              </a:ext>
            </a:extLst>
          </p:cNvPr>
          <p:cNvSpPr txBox="1"/>
          <p:nvPr/>
        </p:nvSpPr>
        <p:spPr>
          <a:xfrm>
            <a:off x="6400800" y="5017588"/>
            <a:ext cx="2082800" cy="47223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3176"/>
              </a:lnSpc>
            </a:pPr>
            <a:r>
              <a:rPr lang="en-US" sz="1999" dirty="0">
                <a:solidFill>
                  <a:srgbClr val="27252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Z: Random Effects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 animBg="1"/>
      <p:bldP spid="12" grpId="0"/>
      <p:bldP spid="1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59C90-9840-8BAD-82C6-40AF0120C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522383A8-FA45-81FA-5D10-1DD60E5B87AE}"/>
              </a:ext>
            </a:extLst>
          </p:cNvPr>
          <p:cNvGrpSpPr/>
          <p:nvPr/>
        </p:nvGrpSpPr>
        <p:grpSpPr>
          <a:xfrm>
            <a:off x="631924" y="481391"/>
            <a:ext cx="6645820" cy="1793663"/>
            <a:chOff x="0" y="-1773569"/>
            <a:chExt cx="13291640" cy="3587326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A5C5CDE-F259-A675-2703-D4180F2D7023}"/>
                </a:ext>
              </a:extLst>
            </p:cNvPr>
            <p:cNvSpPr/>
            <p:nvPr/>
          </p:nvSpPr>
          <p:spPr>
            <a:xfrm>
              <a:off x="0" y="0"/>
              <a:ext cx="13227430" cy="1813757"/>
            </a:xfrm>
            <a:custGeom>
              <a:avLst/>
              <a:gdLst/>
              <a:ahLst/>
              <a:cxnLst/>
              <a:rect l="l" t="t" r="r" b="b"/>
              <a:pathLst>
                <a:path w="13227430" h="1813757">
                  <a:moveTo>
                    <a:pt x="0" y="0"/>
                  </a:moveTo>
                  <a:lnTo>
                    <a:pt x="13227430" y="0"/>
                  </a:lnTo>
                  <a:lnTo>
                    <a:pt x="13227430" y="1813757"/>
                  </a:lnTo>
                  <a:lnTo>
                    <a:pt x="0" y="18137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C306FB4-1497-88B7-FF1A-7CA7020BCBCB}"/>
                </a:ext>
              </a:extLst>
            </p:cNvPr>
            <p:cNvSpPr txBox="1"/>
            <p:nvPr/>
          </p:nvSpPr>
          <p:spPr>
            <a:xfrm>
              <a:off x="64209" y="-1773569"/>
              <a:ext cx="13227431" cy="19947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5873"/>
                </a:lnSpc>
                <a:spcBef>
                  <a:spcPct val="0"/>
                </a:spcBef>
              </a:pPr>
              <a:r>
                <a:rPr lang="en-US" sz="4666" b="1" dirty="0">
                  <a:solidFill>
                    <a:srgbClr val="7068F4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Linear Mixed Models</a:t>
              </a:r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DE0CCA8B-9CC8-E02B-489E-E93EE5672715}"/>
              </a:ext>
            </a:extLst>
          </p:cNvPr>
          <p:cNvSpPr/>
          <p:nvPr/>
        </p:nvSpPr>
        <p:spPr>
          <a:xfrm>
            <a:off x="685800" y="2724250"/>
            <a:ext cx="10928152" cy="386513"/>
          </a:xfrm>
          <a:custGeom>
            <a:avLst/>
            <a:gdLst/>
            <a:ahLst/>
            <a:cxnLst/>
            <a:rect l="l" t="t" r="r" b="b"/>
            <a:pathLst>
              <a:path w="21856303" h="773027">
                <a:moveTo>
                  <a:pt x="0" y="0"/>
                </a:moveTo>
                <a:lnTo>
                  <a:pt x="21856303" y="0"/>
                </a:lnTo>
                <a:lnTo>
                  <a:pt x="21856303" y="773027"/>
                </a:lnTo>
                <a:lnTo>
                  <a:pt x="0" y="77302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US" sz="120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51399FC-4F08-C591-D0D7-ECF1D909D23B}"/>
              </a:ext>
            </a:extLst>
          </p:cNvPr>
          <p:cNvGraphicFramePr>
            <a:graphicFrameLocks noGrp="1"/>
          </p:cNvGraphicFramePr>
          <p:nvPr/>
        </p:nvGraphicFramePr>
        <p:xfrm>
          <a:off x="705231" y="2046914"/>
          <a:ext cx="5229323" cy="2307895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045865">
                  <a:extLst>
                    <a:ext uri="{9D8B030D-6E8A-4147-A177-3AD203B41FA5}">
                      <a16:colId xmlns:a16="http://schemas.microsoft.com/office/drawing/2014/main" val="1734709396"/>
                    </a:ext>
                  </a:extLst>
                </a:gridCol>
                <a:gridCol w="1045865">
                  <a:extLst>
                    <a:ext uri="{9D8B030D-6E8A-4147-A177-3AD203B41FA5}">
                      <a16:colId xmlns:a16="http://schemas.microsoft.com/office/drawing/2014/main" val="1116968736"/>
                    </a:ext>
                  </a:extLst>
                </a:gridCol>
                <a:gridCol w="1045865">
                  <a:extLst>
                    <a:ext uri="{9D8B030D-6E8A-4147-A177-3AD203B41FA5}">
                      <a16:colId xmlns:a16="http://schemas.microsoft.com/office/drawing/2014/main" val="163519111"/>
                    </a:ext>
                  </a:extLst>
                </a:gridCol>
                <a:gridCol w="1045865">
                  <a:extLst>
                    <a:ext uri="{9D8B030D-6E8A-4147-A177-3AD203B41FA5}">
                      <a16:colId xmlns:a16="http://schemas.microsoft.com/office/drawing/2014/main" val="1649365173"/>
                    </a:ext>
                  </a:extLst>
                </a:gridCol>
                <a:gridCol w="1045865">
                  <a:extLst>
                    <a:ext uri="{9D8B030D-6E8A-4147-A177-3AD203B41FA5}">
                      <a16:colId xmlns:a16="http://schemas.microsoft.com/office/drawing/2014/main" val="3691088447"/>
                    </a:ext>
                  </a:extLst>
                </a:gridCol>
              </a:tblGrid>
              <a:tr h="57099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720725" algn="l"/>
                        </a:tabLst>
                      </a:pPr>
                      <a:r>
                        <a:rPr lang="en-US" sz="1600" b="1" kern="100" dirty="0">
                          <a:effectLst/>
                        </a:rPr>
                        <a:t>Time (s)</a:t>
                      </a:r>
                      <a:endParaRPr lang="en-US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720725" algn="l"/>
                        </a:tabLst>
                      </a:pPr>
                      <a:r>
                        <a:rPr lang="en-US" sz="1600" b="1" kern="100" dirty="0">
                          <a:effectLst/>
                        </a:rPr>
                        <a:t>Subj1 Intercept</a:t>
                      </a:r>
                      <a:endParaRPr lang="en-US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720725" algn="l"/>
                        </a:tabLst>
                      </a:pPr>
                      <a:r>
                        <a:rPr lang="en-US" sz="1600" b="1" kern="100">
                          <a:effectLst/>
                        </a:rPr>
                        <a:t>Subj1 Task A</a:t>
                      </a:r>
                      <a:endParaRPr lang="en-US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720725" algn="l"/>
                        </a:tabLst>
                      </a:pPr>
                      <a:r>
                        <a:rPr lang="en-US" sz="1600" b="1" kern="100">
                          <a:effectLst/>
                        </a:rPr>
                        <a:t>Subj2 Intercept</a:t>
                      </a:r>
                      <a:endParaRPr lang="en-US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720725" algn="l"/>
                        </a:tabLst>
                      </a:pPr>
                      <a:r>
                        <a:rPr lang="en-US" sz="1600" b="1" kern="100">
                          <a:effectLst/>
                        </a:rPr>
                        <a:t>Subj2 Task A</a:t>
                      </a:r>
                      <a:endParaRPr lang="en-US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308567009"/>
                  </a:ext>
                </a:extLst>
              </a:tr>
              <a:tr h="34738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720725" algn="l"/>
                        </a:tabLst>
                      </a:pPr>
                      <a:r>
                        <a:rPr lang="en-US" sz="1600" b="1" kern="100">
                          <a:effectLst/>
                        </a:rPr>
                        <a:t>0</a:t>
                      </a:r>
                      <a:endParaRPr lang="en-US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720725" algn="l"/>
                        </a:tabLst>
                      </a:pPr>
                      <a:r>
                        <a:rPr lang="en-US" sz="1600" b="1" kern="100" dirty="0">
                          <a:effectLst/>
                        </a:rPr>
                        <a:t>1</a:t>
                      </a:r>
                      <a:endParaRPr lang="en-US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720725" algn="l"/>
                        </a:tabLst>
                      </a:pPr>
                      <a:r>
                        <a:rPr lang="en-US" sz="1600" b="1" kern="100">
                          <a:effectLst/>
                        </a:rPr>
                        <a:t>0</a:t>
                      </a:r>
                      <a:endParaRPr lang="en-US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720725" algn="l"/>
                        </a:tabLst>
                      </a:pPr>
                      <a:r>
                        <a:rPr lang="en-US" sz="1600" b="1" kern="100">
                          <a:effectLst/>
                        </a:rPr>
                        <a:t>0</a:t>
                      </a:r>
                      <a:endParaRPr lang="en-US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720725" algn="l"/>
                        </a:tabLst>
                      </a:pPr>
                      <a:r>
                        <a:rPr lang="en-US" sz="1600" b="1" kern="100">
                          <a:effectLst/>
                        </a:rPr>
                        <a:t>0</a:t>
                      </a:r>
                      <a:endParaRPr lang="en-US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3384744478"/>
                  </a:ext>
                </a:extLst>
              </a:tr>
              <a:tr h="34738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720725" algn="l"/>
                        </a:tabLst>
                      </a:pPr>
                      <a:r>
                        <a:rPr lang="en-US" sz="1600" b="1" kern="100" dirty="0">
                          <a:effectLst/>
                        </a:rPr>
                        <a:t>5</a:t>
                      </a:r>
                      <a:endParaRPr lang="en-US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720725" algn="l"/>
                        </a:tabLst>
                      </a:pPr>
                      <a:r>
                        <a:rPr lang="en-US" sz="1600" b="1" kern="100">
                          <a:effectLst/>
                        </a:rPr>
                        <a:t>1</a:t>
                      </a:r>
                      <a:endParaRPr lang="en-US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720725" algn="l"/>
                        </a:tabLst>
                      </a:pPr>
                      <a:r>
                        <a:rPr lang="en-US" sz="1600" b="1" kern="100">
                          <a:effectLst/>
                        </a:rPr>
                        <a:t>0.8</a:t>
                      </a:r>
                      <a:endParaRPr lang="en-US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720725" algn="l"/>
                        </a:tabLst>
                      </a:pPr>
                      <a:r>
                        <a:rPr lang="en-US" sz="1600" b="1" kern="100">
                          <a:effectLst/>
                        </a:rPr>
                        <a:t>0</a:t>
                      </a:r>
                      <a:endParaRPr lang="en-US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720725" algn="l"/>
                        </a:tabLst>
                      </a:pPr>
                      <a:r>
                        <a:rPr lang="en-US" sz="1600" b="1" kern="100">
                          <a:effectLst/>
                        </a:rPr>
                        <a:t>0</a:t>
                      </a:r>
                      <a:endParaRPr lang="en-US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3269256260"/>
                  </a:ext>
                </a:extLst>
              </a:tr>
              <a:tr h="34738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720725" algn="l"/>
                        </a:tabLst>
                      </a:pPr>
                      <a:r>
                        <a:rPr lang="en-US" sz="1600" b="1" kern="100">
                          <a:effectLst/>
                        </a:rPr>
                        <a:t>10</a:t>
                      </a:r>
                      <a:endParaRPr lang="en-US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720725" algn="l"/>
                        </a:tabLst>
                      </a:pPr>
                      <a:r>
                        <a:rPr lang="en-US" sz="1600" b="1" kern="100">
                          <a:effectLst/>
                        </a:rPr>
                        <a:t>1</a:t>
                      </a:r>
                      <a:endParaRPr lang="en-US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720725" algn="l"/>
                        </a:tabLst>
                      </a:pPr>
                      <a:r>
                        <a:rPr lang="en-US" sz="1600" b="1" kern="100">
                          <a:effectLst/>
                        </a:rPr>
                        <a:t>0.6</a:t>
                      </a:r>
                      <a:endParaRPr lang="en-US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720725" algn="l"/>
                        </a:tabLst>
                      </a:pPr>
                      <a:r>
                        <a:rPr lang="en-US" sz="1600" b="1" kern="100">
                          <a:effectLst/>
                        </a:rPr>
                        <a:t>0</a:t>
                      </a:r>
                      <a:endParaRPr lang="en-US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720725" algn="l"/>
                        </a:tabLst>
                      </a:pPr>
                      <a:r>
                        <a:rPr lang="en-US" sz="1600" b="1" kern="100">
                          <a:effectLst/>
                        </a:rPr>
                        <a:t>0</a:t>
                      </a:r>
                      <a:endParaRPr lang="en-US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3715654599"/>
                  </a:ext>
                </a:extLst>
              </a:tr>
              <a:tr h="34738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720725" algn="l"/>
                        </a:tabLst>
                      </a:pPr>
                      <a:r>
                        <a:rPr lang="en-US" sz="1600" b="1" kern="100">
                          <a:effectLst/>
                        </a:rPr>
                        <a:t>15</a:t>
                      </a:r>
                      <a:endParaRPr lang="en-US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720725" algn="l"/>
                        </a:tabLst>
                      </a:pPr>
                      <a:r>
                        <a:rPr lang="en-US" sz="1600" b="1" kern="100">
                          <a:effectLst/>
                        </a:rPr>
                        <a:t>0</a:t>
                      </a:r>
                      <a:endParaRPr lang="en-US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720725" algn="l"/>
                        </a:tabLst>
                      </a:pPr>
                      <a:r>
                        <a:rPr lang="en-US" sz="1600" b="1" kern="100">
                          <a:effectLst/>
                        </a:rPr>
                        <a:t>0</a:t>
                      </a:r>
                      <a:endParaRPr lang="en-US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720725" algn="l"/>
                        </a:tabLst>
                      </a:pPr>
                      <a:r>
                        <a:rPr lang="en-US" sz="1600" b="1" kern="100">
                          <a:effectLst/>
                        </a:rPr>
                        <a:t>1</a:t>
                      </a:r>
                      <a:endParaRPr lang="en-US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720725" algn="l"/>
                        </a:tabLst>
                      </a:pPr>
                      <a:r>
                        <a:rPr lang="en-US" sz="1600" b="1" kern="100">
                          <a:effectLst/>
                        </a:rPr>
                        <a:t>0</a:t>
                      </a:r>
                      <a:endParaRPr lang="en-US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3660286542"/>
                  </a:ext>
                </a:extLst>
              </a:tr>
              <a:tr h="34738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720725" algn="l"/>
                        </a:tabLst>
                      </a:pPr>
                      <a:r>
                        <a:rPr lang="en-US" sz="1600" b="1" kern="100">
                          <a:effectLst/>
                        </a:rPr>
                        <a:t>20</a:t>
                      </a:r>
                      <a:endParaRPr lang="en-US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720725" algn="l"/>
                        </a:tabLst>
                      </a:pPr>
                      <a:r>
                        <a:rPr lang="en-US" sz="1600" b="1" kern="100">
                          <a:effectLst/>
                        </a:rPr>
                        <a:t>0</a:t>
                      </a:r>
                      <a:endParaRPr lang="en-US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720725" algn="l"/>
                        </a:tabLst>
                      </a:pPr>
                      <a:r>
                        <a:rPr lang="en-US" sz="1600" b="1" kern="100">
                          <a:effectLst/>
                        </a:rPr>
                        <a:t>0</a:t>
                      </a:r>
                      <a:endParaRPr lang="en-US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720725" algn="l"/>
                        </a:tabLst>
                      </a:pPr>
                      <a:r>
                        <a:rPr lang="en-US" sz="1600" b="1" kern="100">
                          <a:effectLst/>
                        </a:rPr>
                        <a:t>1</a:t>
                      </a:r>
                      <a:endParaRPr lang="en-US" sz="16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720725" algn="l"/>
                        </a:tabLst>
                      </a:pPr>
                      <a:r>
                        <a:rPr lang="en-US" sz="1600" b="1" kern="100" dirty="0">
                          <a:effectLst/>
                        </a:rPr>
                        <a:t>0</a:t>
                      </a:r>
                      <a:endParaRPr lang="en-US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1125304366"/>
                  </a:ext>
                </a:extLst>
              </a:tr>
            </a:tbl>
          </a:graphicData>
        </a:graphic>
      </p:graphicFrame>
      <p:sp>
        <p:nvSpPr>
          <p:cNvPr id="10" name="Freeform 13">
            <a:extLst>
              <a:ext uri="{FF2B5EF4-FFF2-40B4-BE49-F238E27FC236}">
                <a16:creationId xmlns:a16="http://schemas.microsoft.com/office/drawing/2014/main" id="{59135731-BE3B-4280-66DC-AB40C55E8614}"/>
              </a:ext>
            </a:extLst>
          </p:cNvPr>
          <p:cNvSpPr/>
          <p:nvPr/>
        </p:nvSpPr>
        <p:spPr>
          <a:xfrm>
            <a:off x="1658597" y="1392933"/>
            <a:ext cx="4470400" cy="724739"/>
          </a:xfrm>
          <a:custGeom>
            <a:avLst/>
            <a:gdLst/>
            <a:ahLst/>
            <a:cxnLst/>
            <a:rect l="l" t="t" r="r" b="b"/>
            <a:pathLst>
              <a:path w="12744428" h="1595038">
                <a:moveTo>
                  <a:pt x="0" y="0"/>
                </a:moveTo>
                <a:lnTo>
                  <a:pt x="12744428" y="0"/>
                </a:lnTo>
                <a:lnTo>
                  <a:pt x="12744428" y="1595038"/>
                </a:lnTo>
                <a:lnTo>
                  <a:pt x="0" y="159503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pPr algn="ctr"/>
            <a:r>
              <a:rPr lang="en-US" sz="2667" dirty="0">
                <a:solidFill>
                  <a:srgbClr val="7030A0"/>
                </a:solidFill>
              </a:rPr>
              <a:t>Z                                          </a:t>
            </a:r>
            <a:endParaRPr lang="en-US" sz="1200" dirty="0">
              <a:solidFill>
                <a:srgbClr val="7030A0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E242000-48CB-7EFE-5E81-F255E816CC8A}"/>
              </a:ext>
            </a:extLst>
          </p:cNvPr>
          <p:cNvSpPr/>
          <p:nvPr/>
        </p:nvSpPr>
        <p:spPr>
          <a:xfrm>
            <a:off x="1626493" y="1919351"/>
            <a:ext cx="4450679" cy="2687028"/>
          </a:xfrm>
          <a:custGeom>
            <a:avLst/>
            <a:gdLst/>
            <a:ahLst/>
            <a:cxnLst/>
            <a:rect l="l" t="t" r="r" b="b"/>
            <a:pathLst>
              <a:path w="1392361" h="286317">
                <a:moveTo>
                  <a:pt x="74686" y="0"/>
                </a:moveTo>
                <a:lnTo>
                  <a:pt x="1317675" y="0"/>
                </a:lnTo>
                <a:cubicBezTo>
                  <a:pt x="1337483" y="0"/>
                  <a:pt x="1356480" y="7869"/>
                  <a:pt x="1370486" y="21875"/>
                </a:cubicBezTo>
                <a:cubicBezTo>
                  <a:pt x="1384492" y="35881"/>
                  <a:pt x="1392361" y="54878"/>
                  <a:pt x="1392361" y="74686"/>
                </a:cubicBezTo>
                <a:lnTo>
                  <a:pt x="1392361" y="211631"/>
                </a:lnTo>
                <a:cubicBezTo>
                  <a:pt x="1392361" y="231439"/>
                  <a:pt x="1384492" y="250435"/>
                  <a:pt x="1370486" y="264442"/>
                </a:cubicBezTo>
                <a:cubicBezTo>
                  <a:pt x="1356480" y="278448"/>
                  <a:pt x="1337483" y="286317"/>
                  <a:pt x="1317675" y="286317"/>
                </a:cubicBezTo>
                <a:lnTo>
                  <a:pt x="74686" y="286317"/>
                </a:lnTo>
                <a:cubicBezTo>
                  <a:pt x="54878" y="286317"/>
                  <a:pt x="35881" y="278448"/>
                  <a:pt x="21875" y="264442"/>
                </a:cubicBezTo>
                <a:cubicBezTo>
                  <a:pt x="7869" y="250435"/>
                  <a:pt x="0" y="231439"/>
                  <a:pt x="0" y="211631"/>
                </a:cubicBezTo>
                <a:lnTo>
                  <a:pt x="0" y="74686"/>
                </a:lnTo>
                <a:cubicBezTo>
                  <a:pt x="0" y="54878"/>
                  <a:pt x="7869" y="35881"/>
                  <a:pt x="21875" y="21875"/>
                </a:cubicBezTo>
                <a:cubicBezTo>
                  <a:pt x="35881" y="7869"/>
                  <a:pt x="54878" y="0"/>
                  <a:pt x="74686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rnd">
            <a:solidFill>
              <a:srgbClr val="8C52FF"/>
            </a:solidFill>
            <a:prstDash val="solid"/>
            <a:round/>
          </a:ln>
        </p:spPr>
        <p:txBody>
          <a:bodyPr/>
          <a:lstStyle/>
          <a:p>
            <a:endParaRPr 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BCE87E-4AAB-322D-6B3D-D392C998C528}"/>
              </a:ext>
            </a:extLst>
          </p:cNvPr>
          <p:cNvSpPr txBox="1"/>
          <p:nvPr/>
        </p:nvSpPr>
        <p:spPr>
          <a:xfrm>
            <a:off x="7227979" y="1863795"/>
            <a:ext cx="4731871" cy="641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533"/>
              </a:spcAft>
              <a:tabLst>
                <a:tab pos="480507" algn="l"/>
              </a:tabLst>
            </a:pPr>
            <a:r>
              <a:rPr lang="en-US" sz="16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 still get overall fixed effects for Task A, Task B, SS regressor (as in GLM).</a:t>
            </a:r>
          </a:p>
        </p:txBody>
      </p:sp>
      <p:sp>
        <p:nvSpPr>
          <p:cNvPr id="18" name="Freeform 28">
            <a:extLst>
              <a:ext uri="{FF2B5EF4-FFF2-40B4-BE49-F238E27FC236}">
                <a16:creationId xmlns:a16="http://schemas.microsoft.com/office/drawing/2014/main" id="{F7AAA6C5-F85D-FC82-868F-1BE16B32CAFE}"/>
              </a:ext>
            </a:extLst>
          </p:cNvPr>
          <p:cNvSpPr/>
          <p:nvPr/>
        </p:nvSpPr>
        <p:spPr>
          <a:xfrm>
            <a:off x="6790370" y="1821614"/>
            <a:ext cx="459090" cy="430710"/>
          </a:xfrm>
          <a:custGeom>
            <a:avLst/>
            <a:gdLst/>
            <a:ahLst/>
            <a:cxnLst/>
            <a:rect l="l" t="t" r="r" b="b"/>
            <a:pathLst>
              <a:path w="688635" h="646065">
                <a:moveTo>
                  <a:pt x="0" y="0"/>
                </a:moveTo>
                <a:lnTo>
                  <a:pt x="688635" y="0"/>
                </a:lnTo>
                <a:lnTo>
                  <a:pt x="688635" y="646065"/>
                </a:lnTo>
                <a:lnTo>
                  <a:pt x="0" y="6460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9" name="Freeform 28">
            <a:extLst>
              <a:ext uri="{FF2B5EF4-FFF2-40B4-BE49-F238E27FC236}">
                <a16:creationId xmlns:a16="http://schemas.microsoft.com/office/drawing/2014/main" id="{B761AC3A-AB94-FEB2-5883-94C042383B7B}"/>
              </a:ext>
            </a:extLst>
          </p:cNvPr>
          <p:cNvSpPr/>
          <p:nvPr/>
        </p:nvSpPr>
        <p:spPr>
          <a:xfrm>
            <a:off x="6768889" y="2749257"/>
            <a:ext cx="459090" cy="430710"/>
          </a:xfrm>
          <a:custGeom>
            <a:avLst/>
            <a:gdLst/>
            <a:ahLst/>
            <a:cxnLst/>
            <a:rect l="l" t="t" r="r" b="b"/>
            <a:pathLst>
              <a:path w="688635" h="646065">
                <a:moveTo>
                  <a:pt x="0" y="0"/>
                </a:moveTo>
                <a:lnTo>
                  <a:pt x="688635" y="0"/>
                </a:lnTo>
                <a:lnTo>
                  <a:pt x="688635" y="646065"/>
                </a:lnTo>
                <a:lnTo>
                  <a:pt x="0" y="6460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20" name="Freeform 28">
            <a:extLst>
              <a:ext uri="{FF2B5EF4-FFF2-40B4-BE49-F238E27FC236}">
                <a16:creationId xmlns:a16="http://schemas.microsoft.com/office/drawing/2014/main" id="{8573DFCF-BBFB-BC19-32B6-74525465EAC0}"/>
              </a:ext>
            </a:extLst>
          </p:cNvPr>
          <p:cNvSpPr/>
          <p:nvPr/>
        </p:nvSpPr>
        <p:spPr>
          <a:xfrm>
            <a:off x="6747118" y="4029518"/>
            <a:ext cx="459090" cy="430710"/>
          </a:xfrm>
          <a:custGeom>
            <a:avLst/>
            <a:gdLst/>
            <a:ahLst/>
            <a:cxnLst/>
            <a:rect l="l" t="t" r="r" b="b"/>
            <a:pathLst>
              <a:path w="688635" h="646065">
                <a:moveTo>
                  <a:pt x="0" y="0"/>
                </a:moveTo>
                <a:lnTo>
                  <a:pt x="688635" y="0"/>
                </a:lnTo>
                <a:lnTo>
                  <a:pt x="688635" y="646065"/>
                </a:lnTo>
                <a:lnTo>
                  <a:pt x="0" y="6460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03C15A-8B7D-662F-1227-4AEFCE3C319E}"/>
              </a:ext>
            </a:extLst>
          </p:cNvPr>
          <p:cNvSpPr txBox="1"/>
          <p:nvPr/>
        </p:nvSpPr>
        <p:spPr>
          <a:xfrm>
            <a:off x="7277744" y="2663568"/>
            <a:ext cx="4731871" cy="925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533"/>
              </a:spcAft>
              <a:tabLst>
                <a:tab pos="480507" algn="l"/>
              </a:tabLst>
            </a:pPr>
            <a:r>
              <a:rPr lang="en-US" sz="16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But you also estimate how much subjects vary — </a:t>
            </a:r>
            <a:r>
              <a:rPr lang="en-US" sz="1600" b="1" i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e.g., whether Subject 1 responds more or less strongly to Task A than average</a:t>
            </a:r>
            <a:r>
              <a:rPr lang="en-US" sz="16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0C669B-53D1-CCC2-1ADA-873CA27BA3A8}"/>
              </a:ext>
            </a:extLst>
          </p:cNvPr>
          <p:cNvSpPr txBox="1"/>
          <p:nvPr/>
        </p:nvSpPr>
        <p:spPr>
          <a:xfrm>
            <a:off x="7245639" y="3937000"/>
            <a:ext cx="4731871" cy="1252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533"/>
              </a:spcAft>
              <a:tabLst>
                <a:tab pos="480507" algn="l"/>
              </a:tabLst>
            </a:pPr>
            <a:r>
              <a:rPr lang="en-US" sz="16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This increases statistical power and generalizability, and avoids treating all inter-subject variability as noise.</a:t>
            </a:r>
          </a:p>
          <a:p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99023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 animBg="1"/>
      <p:bldP spid="20" grpId="0" animBg="1"/>
      <p:bldP spid="8" grpId="0"/>
      <p:bldP spid="1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089802">
                <a:moveTo>
                  <a:pt x="0" y="0"/>
                </a:moveTo>
                <a:lnTo>
                  <a:pt x="18288000" y="0"/>
                </a:lnTo>
                <a:lnTo>
                  <a:pt x="18288000" y="10089802"/>
                </a:lnTo>
                <a:lnTo>
                  <a:pt x="0" y="100898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380" b="-25559"/>
            </a:stretch>
          </a:blipFill>
        </p:spPr>
        <p:txBody>
          <a:bodyPr/>
          <a:lstStyle/>
          <a:p>
            <a:endParaRPr lang="en-US" sz="12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054E0-4794-CB30-EC26-02D725FE4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5972890-2D9B-02C5-1905-E8061031EB41}"/>
              </a:ext>
            </a:extLst>
          </p:cNvPr>
          <p:cNvSpPr txBox="1"/>
          <p:nvPr/>
        </p:nvSpPr>
        <p:spPr>
          <a:xfrm>
            <a:off x="1143000" y="2260600"/>
            <a:ext cx="990600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400" dirty="0">
                <a:solidFill>
                  <a:srgbClr val="5A54B7"/>
                </a:solidFill>
                <a:latin typeface="Times New Roman" panose="02020603050405020304" pitchFamily="18" charset="0"/>
                <a:ea typeface="Playwrite US Trad"/>
                <a:cs typeface="Times New Roman" panose="02020603050405020304" pitchFamily="18" charset="0"/>
                <a:sym typeface="Playwrite US Trad"/>
              </a:rPr>
              <a:t>End of the Neuro-Light Lab fNIRS Analysis Section </a:t>
            </a:r>
          </a:p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Scripts</a:t>
            </a:r>
            <a:endParaRPr lang="en-US" sz="6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656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500FF-4F15-97E2-73A3-D4CD0F62E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A029D292-AF7D-E50E-B784-825F22209114}"/>
              </a:ext>
            </a:extLst>
          </p:cNvPr>
          <p:cNvGrpSpPr/>
          <p:nvPr/>
        </p:nvGrpSpPr>
        <p:grpSpPr>
          <a:xfrm>
            <a:off x="711200" y="841144"/>
            <a:ext cx="6327676" cy="1112841"/>
            <a:chOff x="-101600" y="-937415"/>
            <a:chExt cx="12655353" cy="222568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84BFABC-7B7F-2D76-6D47-D8BCE9A74C0D}"/>
                </a:ext>
              </a:extLst>
            </p:cNvPr>
            <p:cNvSpPr/>
            <p:nvPr/>
          </p:nvSpPr>
          <p:spPr>
            <a:xfrm>
              <a:off x="0" y="0"/>
              <a:ext cx="9502577" cy="1288265"/>
            </a:xfrm>
            <a:custGeom>
              <a:avLst/>
              <a:gdLst/>
              <a:ahLst/>
              <a:cxnLst/>
              <a:rect l="l" t="t" r="r" b="b"/>
              <a:pathLst>
                <a:path w="9502577" h="1288265">
                  <a:moveTo>
                    <a:pt x="0" y="0"/>
                  </a:moveTo>
                  <a:lnTo>
                    <a:pt x="9502577" y="0"/>
                  </a:lnTo>
                  <a:lnTo>
                    <a:pt x="9502577" y="1288265"/>
                  </a:lnTo>
                  <a:lnTo>
                    <a:pt x="0" y="12882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2415C92-8800-F3A4-25D4-B2036D8F1A11}"/>
                </a:ext>
              </a:extLst>
            </p:cNvPr>
            <p:cNvSpPr txBox="1"/>
            <p:nvPr/>
          </p:nvSpPr>
          <p:spPr>
            <a:xfrm>
              <a:off x="-101600" y="-937415"/>
              <a:ext cx="12655353" cy="14120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5872"/>
                </a:lnSpc>
              </a:pPr>
              <a:r>
                <a:rPr lang="en-US" sz="4666" b="1" dirty="0">
                  <a:solidFill>
                    <a:srgbClr val="7068F4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Data Exploration</a:t>
              </a:r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3A4C120B-ABF1-D5EE-27A1-DBB25B187D2C}"/>
              </a:ext>
            </a:extLst>
          </p:cNvPr>
          <p:cNvSpPr/>
          <p:nvPr/>
        </p:nvSpPr>
        <p:spPr>
          <a:xfrm>
            <a:off x="631924" y="1563192"/>
            <a:ext cx="5092674" cy="473829"/>
          </a:xfrm>
          <a:custGeom>
            <a:avLst/>
            <a:gdLst/>
            <a:ahLst/>
            <a:cxnLst/>
            <a:rect l="l" t="t" r="r" b="b"/>
            <a:pathLst>
              <a:path w="10185348" h="947657">
                <a:moveTo>
                  <a:pt x="0" y="0"/>
                </a:moveTo>
                <a:lnTo>
                  <a:pt x="10185348" y="0"/>
                </a:lnTo>
                <a:lnTo>
                  <a:pt x="10185348" y="947657"/>
                </a:lnTo>
                <a:lnTo>
                  <a:pt x="0" y="94765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sz="1200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9F39000-7EB9-8AD9-BE79-1C36CF7BDBE8}"/>
              </a:ext>
            </a:extLst>
          </p:cNvPr>
          <p:cNvSpPr txBox="1"/>
          <p:nvPr/>
        </p:nvSpPr>
        <p:spPr>
          <a:xfrm>
            <a:off x="762000" y="2335035"/>
            <a:ext cx="2966733" cy="43974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3176"/>
              </a:lnSpc>
              <a:spcBef>
                <a:spcPct val="0"/>
              </a:spcBef>
            </a:pPr>
            <a:r>
              <a:rPr lang="en-US" sz="2000" b="1" i="1" dirty="0">
                <a:solidFill>
                  <a:srgbClr val="272525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Command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953AFF-68A1-7F42-FAF1-EF70A8B367A8}"/>
              </a:ext>
            </a:extLst>
          </p:cNvPr>
          <p:cNvSpPr txBox="1"/>
          <p:nvPr/>
        </p:nvSpPr>
        <p:spPr>
          <a:xfrm>
            <a:off x="448699" y="3014187"/>
            <a:ext cx="4031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72525"/>
                </a:solidFill>
                <a:latin typeface="Times New Roman Condensed"/>
              </a:rPr>
              <a:t>&gt;&gt; SD= sub_1.SD;</a:t>
            </a:r>
          </a:p>
          <a:p>
            <a:r>
              <a:rPr lang="en-US" sz="2000" dirty="0">
                <a:solidFill>
                  <a:srgbClr val="272525"/>
                </a:solidFill>
                <a:latin typeface="Times New Roman Condensed"/>
              </a:rPr>
              <a:t>wavelengths= </a:t>
            </a:r>
            <a:r>
              <a:rPr lang="en-US" sz="2000" dirty="0" err="1">
                <a:solidFill>
                  <a:srgbClr val="272525"/>
                </a:solidFill>
                <a:latin typeface="Times New Roman Condensed"/>
              </a:rPr>
              <a:t>SD.Lambda</a:t>
            </a:r>
            <a:r>
              <a:rPr lang="en-US" sz="2000" dirty="0">
                <a:solidFill>
                  <a:srgbClr val="272525"/>
                </a:solidFill>
                <a:latin typeface="Times New Roman Condensed"/>
              </a:rPr>
              <a:t>;</a:t>
            </a:r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D321C7EC-F6F3-0EBC-F310-64D541C50575}"/>
              </a:ext>
            </a:extLst>
          </p:cNvPr>
          <p:cNvSpPr txBox="1"/>
          <p:nvPr/>
        </p:nvSpPr>
        <p:spPr>
          <a:xfrm>
            <a:off x="762000" y="1766113"/>
            <a:ext cx="7185632" cy="52621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3371"/>
              </a:lnSpc>
              <a:spcBef>
                <a:spcPct val="0"/>
              </a:spcBef>
            </a:pPr>
            <a:r>
              <a:rPr lang="en-US" sz="2666" b="1" dirty="0">
                <a:solidFill>
                  <a:srgbClr val="8C52FF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Step 2: </a:t>
            </a:r>
            <a:r>
              <a:rPr lang="en-US" sz="2666" b="1" dirty="0">
                <a:solidFill>
                  <a:srgbClr val="8C52FF"/>
                </a:solidFill>
                <a:latin typeface="Times New Roman Condensed Bold"/>
              </a:rPr>
              <a:t>Discover optodes placements and wavelengths used</a:t>
            </a:r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7D3C7237-3530-3F8D-8A13-E856FF77D831}"/>
              </a:ext>
            </a:extLst>
          </p:cNvPr>
          <p:cNvSpPr/>
          <p:nvPr/>
        </p:nvSpPr>
        <p:spPr>
          <a:xfrm>
            <a:off x="-316891" y="3394572"/>
            <a:ext cx="2966733" cy="354015"/>
          </a:xfrm>
          <a:custGeom>
            <a:avLst/>
            <a:gdLst/>
            <a:ahLst/>
            <a:cxnLst/>
            <a:rect l="l" t="t" r="r" b="b"/>
            <a:pathLst>
              <a:path w="10487620" h="708030">
                <a:moveTo>
                  <a:pt x="0" y="0"/>
                </a:moveTo>
                <a:lnTo>
                  <a:pt x="10487620" y="0"/>
                </a:lnTo>
                <a:lnTo>
                  <a:pt x="10487620" y="708030"/>
                </a:lnTo>
                <a:lnTo>
                  <a:pt x="0" y="70803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16B023-8568-0638-3523-F0D9F11F78AE}"/>
              </a:ext>
            </a:extLst>
          </p:cNvPr>
          <p:cNvSpPr txBox="1"/>
          <p:nvPr/>
        </p:nvSpPr>
        <p:spPr>
          <a:xfrm>
            <a:off x="631924" y="4137914"/>
            <a:ext cx="2966733" cy="43974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3176"/>
              </a:lnSpc>
              <a:spcBef>
                <a:spcPct val="0"/>
              </a:spcBef>
            </a:pPr>
            <a:r>
              <a:rPr lang="en-US" sz="2000" b="1" i="1" dirty="0">
                <a:solidFill>
                  <a:srgbClr val="272525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Result</a:t>
            </a:r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9D43A68-3E9F-8397-0962-8EDF98514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18" b="16030"/>
          <a:stretch/>
        </p:blipFill>
        <p:spPr>
          <a:xfrm>
            <a:off x="398545" y="4797631"/>
            <a:ext cx="2655396" cy="747549"/>
          </a:xfrm>
          <a:prstGeom prst="rect">
            <a:avLst/>
          </a:prstGeom>
        </p:spPr>
      </p:pic>
      <p:pic>
        <p:nvPicPr>
          <p:cNvPr id="14" name="Picture 13" descr="A screenshot of a table&#10;&#10;AI-generated content may be incorrect.">
            <a:extLst>
              <a:ext uri="{FF2B5EF4-FFF2-40B4-BE49-F238E27FC236}">
                <a16:creationId xmlns:a16="http://schemas.microsoft.com/office/drawing/2014/main" id="{22591DBF-94E7-F418-9C31-156EAE42E0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098" y="2422692"/>
            <a:ext cx="2466823" cy="40932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5769B43-DCA6-87C5-B5CD-7C3A4639B619}"/>
              </a:ext>
            </a:extLst>
          </p:cNvPr>
          <p:cNvSpPr txBox="1"/>
          <p:nvPr/>
        </p:nvSpPr>
        <p:spPr>
          <a:xfrm>
            <a:off x="448699" y="3618665"/>
            <a:ext cx="62533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72525"/>
                </a:solidFill>
                <a:latin typeface="Times New Roman Condensed"/>
              </a:rPr>
              <a:t>&gt;&gt;ml= sub_1.ml;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238A79F-F6DC-BE3E-FB1F-83EDBE021DC5}"/>
              </a:ext>
            </a:extLst>
          </p:cNvPr>
          <p:cNvGraphicFramePr>
            <a:graphicFrameLocks noGrp="1"/>
          </p:cNvGraphicFramePr>
          <p:nvPr/>
        </p:nvGraphicFramePr>
        <p:xfrm>
          <a:off x="7038876" y="2774776"/>
          <a:ext cx="4294309" cy="2770167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1112291">
                  <a:extLst>
                    <a:ext uri="{9D8B030D-6E8A-4147-A177-3AD203B41FA5}">
                      <a16:colId xmlns:a16="http://schemas.microsoft.com/office/drawing/2014/main" val="2625897356"/>
                    </a:ext>
                  </a:extLst>
                </a:gridCol>
                <a:gridCol w="3182017">
                  <a:extLst>
                    <a:ext uri="{9D8B030D-6E8A-4147-A177-3AD203B41FA5}">
                      <a16:colId xmlns:a16="http://schemas.microsoft.com/office/drawing/2014/main" val="3374095403"/>
                    </a:ext>
                  </a:extLst>
                </a:gridCol>
              </a:tblGrid>
              <a:tr h="295163">
                <a:tc>
                  <a:txBody>
                    <a:bodyPr/>
                    <a:lstStyle/>
                    <a:p>
                      <a:pPr marL="22860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Column</a:t>
                      </a:r>
                      <a:endParaRPr lang="en-US" sz="13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Meaning</a:t>
                      </a:r>
                      <a:endParaRPr lang="en-US" sz="13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1364992"/>
                  </a:ext>
                </a:extLst>
              </a:tr>
              <a:tr h="594345">
                <a:tc>
                  <a:txBody>
                    <a:bodyPr/>
                    <a:lstStyle/>
                    <a:p>
                      <a:pPr marL="22860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1</a:t>
                      </a:r>
                      <a:endParaRPr lang="en-US" sz="13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Source index (source optode number)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158408"/>
                  </a:ext>
                </a:extLst>
              </a:tr>
              <a:tr h="704696">
                <a:tc>
                  <a:txBody>
                    <a:bodyPr/>
                    <a:lstStyle/>
                    <a:p>
                      <a:pPr marL="22860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2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Detector index (detector optode number)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337552"/>
                  </a:ext>
                </a:extLst>
              </a:tr>
              <a:tr h="471267">
                <a:tc>
                  <a:txBody>
                    <a:bodyPr/>
                    <a:lstStyle/>
                    <a:p>
                      <a:pPr marL="22860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3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Active flag — typically 1 = active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6001740"/>
                  </a:ext>
                </a:extLst>
              </a:tr>
              <a:tr h="704696">
                <a:tc>
                  <a:txBody>
                    <a:bodyPr/>
                    <a:lstStyle/>
                    <a:p>
                      <a:pPr marL="22860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4</a:t>
                      </a:r>
                      <a:endParaRPr lang="en-US" sz="13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Wavelength index — usually 1 or 2 (e.g., 690 nm and 830 nm)</a:t>
                      </a:r>
                      <a:endParaRPr lang="en-US" sz="13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6848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940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9" grpId="0"/>
      <p:bldP spid="12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B8468-B8D5-AFBE-D845-1B0FC34F6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798C8356-38F5-5F44-1374-DC60CC8217FD}"/>
              </a:ext>
            </a:extLst>
          </p:cNvPr>
          <p:cNvGrpSpPr/>
          <p:nvPr/>
        </p:nvGrpSpPr>
        <p:grpSpPr>
          <a:xfrm>
            <a:off x="711200" y="841144"/>
            <a:ext cx="6327676" cy="1112841"/>
            <a:chOff x="-101600" y="-937415"/>
            <a:chExt cx="12655353" cy="222568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37F296A-B68E-85AB-9BFD-043B3DE8495D}"/>
                </a:ext>
              </a:extLst>
            </p:cNvPr>
            <p:cNvSpPr/>
            <p:nvPr/>
          </p:nvSpPr>
          <p:spPr>
            <a:xfrm>
              <a:off x="0" y="0"/>
              <a:ext cx="9502577" cy="1288265"/>
            </a:xfrm>
            <a:custGeom>
              <a:avLst/>
              <a:gdLst/>
              <a:ahLst/>
              <a:cxnLst/>
              <a:rect l="l" t="t" r="r" b="b"/>
              <a:pathLst>
                <a:path w="9502577" h="1288265">
                  <a:moveTo>
                    <a:pt x="0" y="0"/>
                  </a:moveTo>
                  <a:lnTo>
                    <a:pt x="9502577" y="0"/>
                  </a:lnTo>
                  <a:lnTo>
                    <a:pt x="9502577" y="1288265"/>
                  </a:lnTo>
                  <a:lnTo>
                    <a:pt x="0" y="12882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7ACE9F2-D46B-BD83-B52D-3C268F628942}"/>
                </a:ext>
              </a:extLst>
            </p:cNvPr>
            <p:cNvSpPr txBox="1"/>
            <p:nvPr/>
          </p:nvSpPr>
          <p:spPr>
            <a:xfrm>
              <a:off x="-101600" y="-937415"/>
              <a:ext cx="12655353" cy="14120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5872"/>
                </a:lnSpc>
              </a:pPr>
              <a:r>
                <a:rPr lang="en-US" sz="4666" b="1" dirty="0">
                  <a:solidFill>
                    <a:srgbClr val="7068F4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Data Exploration</a:t>
              </a:r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0F046917-4FAD-2781-2FD1-5F642E9E07EE}"/>
              </a:ext>
            </a:extLst>
          </p:cNvPr>
          <p:cNvSpPr/>
          <p:nvPr/>
        </p:nvSpPr>
        <p:spPr>
          <a:xfrm>
            <a:off x="631924" y="1563192"/>
            <a:ext cx="5092674" cy="473829"/>
          </a:xfrm>
          <a:custGeom>
            <a:avLst/>
            <a:gdLst/>
            <a:ahLst/>
            <a:cxnLst/>
            <a:rect l="l" t="t" r="r" b="b"/>
            <a:pathLst>
              <a:path w="10185348" h="947657">
                <a:moveTo>
                  <a:pt x="0" y="0"/>
                </a:moveTo>
                <a:lnTo>
                  <a:pt x="10185348" y="0"/>
                </a:lnTo>
                <a:lnTo>
                  <a:pt x="10185348" y="947657"/>
                </a:lnTo>
                <a:lnTo>
                  <a:pt x="0" y="94765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sz="1200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F2997364-316F-FE09-FD14-9945DFD797DE}"/>
              </a:ext>
            </a:extLst>
          </p:cNvPr>
          <p:cNvSpPr txBox="1"/>
          <p:nvPr/>
        </p:nvSpPr>
        <p:spPr>
          <a:xfrm>
            <a:off x="762000" y="2335035"/>
            <a:ext cx="2966733" cy="43974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3176"/>
              </a:lnSpc>
              <a:spcBef>
                <a:spcPct val="0"/>
              </a:spcBef>
            </a:pPr>
            <a:r>
              <a:rPr lang="en-US" sz="2000" b="1" i="1" dirty="0">
                <a:solidFill>
                  <a:srgbClr val="272525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Command</a:t>
            </a:r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DEF690BC-64D1-0B1B-13F6-EB06F9A55FF6}"/>
              </a:ext>
            </a:extLst>
          </p:cNvPr>
          <p:cNvSpPr txBox="1"/>
          <p:nvPr/>
        </p:nvSpPr>
        <p:spPr>
          <a:xfrm>
            <a:off x="747251" y="1706879"/>
            <a:ext cx="11277600" cy="52621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3371"/>
              </a:lnSpc>
              <a:spcBef>
                <a:spcPct val="0"/>
              </a:spcBef>
            </a:pPr>
            <a:r>
              <a:rPr lang="en-US" sz="2666" b="1" dirty="0">
                <a:solidFill>
                  <a:srgbClr val="8C52FF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Step 3: G</a:t>
            </a:r>
            <a:r>
              <a:rPr lang="en-US" sz="2666" b="1" dirty="0">
                <a:solidFill>
                  <a:srgbClr val="8C52FF"/>
                </a:solidFill>
                <a:latin typeface="Times New Roman Condensed Bold"/>
              </a:rPr>
              <a:t>et source-detector distance                                      Visualize optodes</a:t>
            </a:r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4CFFDB9C-98AC-EC4C-5E19-6F845443507F}"/>
              </a:ext>
            </a:extLst>
          </p:cNvPr>
          <p:cNvSpPr/>
          <p:nvPr/>
        </p:nvSpPr>
        <p:spPr>
          <a:xfrm>
            <a:off x="-316891" y="3394572"/>
            <a:ext cx="2966733" cy="354015"/>
          </a:xfrm>
          <a:custGeom>
            <a:avLst/>
            <a:gdLst/>
            <a:ahLst/>
            <a:cxnLst/>
            <a:rect l="l" t="t" r="r" b="b"/>
            <a:pathLst>
              <a:path w="10487620" h="708030">
                <a:moveTo>
                  <a:pt x="0" y="0"/>
                </a:moveTo>
                <a:lnTo>
                  <a:pt x="10487620" y="0"/>
                </a:lnTo>
                <a:lnTo>
                  <a:pt x="10487620" y="708030"/>
                </a:lnTo>
                <a:lnTo>
                  <a:pt x="0" y="70803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9D0D27-D3B9-9D91-3D0A-2A4124A73B3D}"/>
              </a:ext>
            </a:extLst>
          </p:cNvPr>
          <p:cNvSpPr txBox="1"/>
          <p:nvPr/>
        </p:nvSpPr>
        <p:spPr>
          <a:xfrm>
            <a:off x="631924" y="4263755"/>
            <a:ext cx="2966733" cy="43974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3176"/>
              </a:lnSpc>
              <a:spcBef>
                <a:spcPct val="0"/>
              </a:spcBef>
            </a:pPr>
            <a:r>
              <a:rPr lang="en-US" sz="2000" b="1" i="1" dirty="0">
                <a:solidFill>
                  <a:srgbClr val="272525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Result</a:t>
            </a:r>
          </a:p>
        </p:txBody>
      </p:sp>
      <p:pic>
        <p:nvPicPr>
          <p:cNvPr id="15" name="Picture 14" descr="A graph of a diagram&#10;&#10;AI-generated content may be incorrect.">
            <a:extLst>
              <a:ext uri="{FF2B5EF4-FFF2-40B4-BE49-F238E27FC236}">
                <a16:creationId xmlns:a16="http://schemas.microsoft.com/office/drawing/2014/main" id="{5BEAEFDD-FCFD-26F0-6BB2-BE0B26073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1" r="-1"/>
          <a:stretch/>
        </p:blipFill>
        <p:spPr>
          <a:xfrm>
            <a:off x="6600056" y="2086182"/>
            <a:ext cx="5222157" cy="46661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4E64EA3-8F69-C948-5619-85157E030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84" y="2752455"/>
            <a:ext cx="4222750" cy="1511300"/>
          </a:xfrm>
          <a:prstGeom prst="rect">
            <a:avLst/>
          </a:prstGeom>
        </p:spPr>
      </p:pic>
      <p:pic>
        <p:nvPicPr>
          <p:cNvPr id="19" name="Picture 18" descr="A screen shot of a number of words&#10;&#10;AI-generated content may be incorrect.">
            <a:extLst>
              <a:ext uri="{FF2B5EF4-FFF2-40B4-BE49-F238E27FC236}">
                <a16:creationId xmlns:a16="http://schemas.microsoft.com/office/drawing/2014/main" id="{55B88BA5-CD92-7C78-6572-4F11C364F50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356" b="14812"/>
          <a:stretch/>
        </p:blipFill>
        <p:spPr>
          <a:xfrm>
            <a:off x="613898" y="4778923"/>
            <a:ext cx="3869042" cy="129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04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A0607-8BB1-C018-DAF9-2072EC0D6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2AC13CCA-2B87-4137-01BD-1A21B3F160A4}"/>
              </a:ext>
            </a:extLst>
          </p:cNvPr>
          <p:cNvGrpSpPr/>
          <p:nvPr/>
        </p:nvGrpSpPr>
        <p:grpSpPr>
          <a:xfrm>
            <a:off x="685800" y="1901489"/>
            <a:ext cx="4826198" cy="2289511"/>
            <a:chOff x="0" y="0"/>
            <a:chExt cx="9652397" cy="3299631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BD91AB9-03BC-0451-1783-8642F2694C3D}"/>
                </a:ext>
              </a:extLst>
            </p:cNvPr>
            <p:cNvSpPr/>
            <p:nvPr/>
          </p:nvSpPr>
          <p:spPr>
            <a:xfrm>
              <a:off x="0" y="0"/>
              <a:ext cx="9652397" cy="3299631"/>
            </a:xfrm>
            <a:custGeom>
              <a:avLst/>
              <a:gdLst/>
              <a:ahLst/>
              <a:cxnLst/>
              <a:rect l="l" t="t" r="r" b="b"/>
              <a:pathLst>
                <a:path w="9652397" h="3299631">
                  <a:moveTo>
                    <a:pt x="0" y="0"/>
                  </a:moveTo>
                  <a:lnTo>
                    <a:pt x="9652397" y="0"/>
                  </a:lnTo>
                  <a:lnTo>
                    <a:pt x="9652397" y="3299631"/>
                  </a:lnTo>
                  <a:lnTo>
                    <a:pt x="0" y="32996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25DC767C-DE42-D461-25B5-F2A2E31B7048}"/>
                </a:ext>
              </a:extLst>
            </p:cNvPr>
            <p:cNvSpPr txBox="1"/>
            <p:nvPr/>
          </p:nvSpPr>
          <p:spPr>
            <a:xfrm>
              <a:off x="0" y="-180975"/>
              <a:ext cx="9652397" cy="348060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5872"/>
                </a:lnSpc>
              </a:pPr>
              <a:r>
                <a:rPr lang="en-US" sz="4666" b="1" dirty="0">
                  <a:solidFill>
                    <a:srgbClr val="7068F4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Preprocessing in fNIRS</a:t>
              </a: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BBABB578-99E7-7A15-AC6D-BE5162622AA2}"/>
              </a:ext>
            </a:extLst>
          </p:cNvPr>
          <p:cNvSpPr/>
          <p:nvPr/>
        </p:nvSpPr>
        <p:spPr>
          <a:xfrm>
            <a:off x="6352408" y="972580"/>
            <a:ext cx="4839617" cy="4839617"/>
          </a:xfrm>
          <a:custGeom>
            <a:avLst/>
            <a:gdLst/>
            <a:ahLst/>
            <a:cxnLst/>
            <a:rect l="l" t="t" r="r" b="b"/>
            <a:pathLst>
              <a:path w="7259426" h="7259426">
                <a:moveTo>
                  <a:pt x="0" y="0"/>
                </a:moveTo>
                <a:lnTo>
                  <a:pt x="7259426" y="0"/>
                </a:lnTo>
                <a:lnTo>
                  <a:pt x="7259426" y="7259425"/>
                </a:lnTo>
                <a:lnTo>
                  <a:pt x="0" y="72594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3249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D0231-EE83-1A15-5F46-49FA46802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AEC926A2-7CCF-DDE8-4CBD-3D9541AB408A}"/>
              </a:ext>
            </a:extLst>
          </p:cNvPr>
          <p:cNvGrpSpPr/>
          <p:nvPr/>
        </p:nvGrpSpPr>
        <p:grpSpPr>
          <a:xfrm>
            <a:off x="508000" y="955287"/>
            <a:ext cx="10642600" cy="4302513"/>
            <a:chOff x="-174591" y="-1001304"/>
            <a:chExt cx="10450528" cy="4300935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6907F77-5AB3-F117-ADBA-F6FE2D219420}"/>
                </a:ext>
              </a:extLst>
            </p:cNvPr>
            <p:cNvSpPr/>
            <p:nvPr/>
          </p:nvSpPr>
          <p:spPr>
            <a:xfrm>
              <a:off x="0" y="0"/>
              <a:ext cx="9652397" cy="3299631"/>
            </a:xfrm>
            <a:custGeom>
              <a:avLst/>
              <a:gdLst/>
              <a:ahLst/>
              <a:cxnLst/>
              <a:rect l="l" t="t" r="r" b="b"/>
              <a:pathLst>
                <a:path w="9652397" h="3299631">
                  <a:moveTo>
                    <a:pt x="0" y="0"/>
                  </a:moveTo>
                  <a:lnTo>
                    <a:pt x="9652397" y="0"/>
                  </a:lnTo>
                  <a:lnTo>
                    <a:pt x="9652397" y="3299631"/>
                  </a:lnTo>
                  <a:lnTo>
                    <a:pt x="0" y="32996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18C1B63F-5233-0502-4BC4-B851231F9019}"/>
                </a:ext>
              </a:extLst>
            </p:cNvPr>
            <p:cNvSpPr txBox="1"/>
            <p:nvPr/>
          </p:nvSpPr>
          <p:spPr>
            <a:xfrm>
              <a:off x="-174591" y="-1001304"/>
              <a:ext cx="10450528" cy="186992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5872"/>
                </a:lnSpc>
              </a:pPr>
              <a:r>
                <a:rPr lang="en-US" sz="4666" b="1" dirty="0">
                  <a:solidFill>
                    <a:srgbClr val="7068F4"/>
                  </a:solidFill>
                  <a:latin typeface="Times New Roman Bold"/>
                  <a:cs typeface="Times New Roman Bold"/>
                </a:rPr>
                <a:t>Disclaimer!!</a:t>
              </a:r>
            </a:p>
            <a:p>
              <a:pPr>
                <a:lnSpc>
                  <a:spcPts val="5872"/>
                </a:lnSpc>
              </a:pPr>
              <a:r>
                <a:rPr lang="en-US" sz="4000" b="1" dirty="0">
                  <a:solidFill>
                    <a:schemeClr val="accent2"/>
                  </a:solidFill>
                  <a:latin typeface="Times New Roman Bold"/>
                  <a:cs typeface="Times New Roman Bold"/>
                  <a:sym typeface="Times New Roman Bold"/>
                </a:rPr>
                <a:t>We assume that you have background knowledge from DSP and computer vision courses </a:t>
              </a:r>
            </a:p>
          </p:txBody>
        </p:sp>
      </p:grpSp>
      <p:pic>
        <p:nvPicPr>
          <p:cNvPr id="7" name="Picture 6" descr="A cartoon fish swimming in water&#10;&#10;AI-generated content may be incorrect.">
            <a:extLst>
              <a:ext uri="{FF2B5EF4-FFF2-40B4-BE49-F238E27FC236}">
                <a16:creationId xmlns:a16="http://schemas.microsoft.com/office/drawing/2014/main" id="{928D6A8B-F830-0724-91D5-6BA1124B6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581400"/>
            <a:ext cx="3810000" cy="296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4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2E5D6-139A-0483-35B5-640B10C85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4710F86C-7B02-1EF2-1DCB-6A2B27D4BA89}"/>
              </a:ext>
            </a:extLst>
          </p:cNvPr>
          <p:cNvGrpSpPr/>
          <p:nvPr/>
        </p:nvGrpSpPr>
        <p:grpSpPr>
          <a:xfrm>
            <a:off x="405787" y="445396"/>
            <a:ext cx="6791479" cy="1563102"/>
            <a:chOff x="-238916" y="-1312474"/>
            <a:chExt cx="13582959" cy="3126205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9469857-190D-12D2-0741-7484E3F36D55}"/>
                </a:ext>
              </a:extLst>
            </p:cNvPr>
            <p:cNvSpPr/>
            <p:nvPr/>
          </p:nvSpPr>
          <p:spPr>
            <a:xfrm>
              <a:off x="0" y="0"/>
              <a:ext cx="13344043" cy="1813731"/>
            </a:xfrm>
            <a:custGeom>
              <a:avLst/>
              <a:gdLst/>
              <a:ahLst/>
              <a:cxnLst/>
              <a:rect l="l" t="t" r="r" b="b"/>
              <a:pathLst>
                <a:path w="13344043" h="1813731">
                  <a:moveTo>
                    <a:pt x="0" y="0"/>
                  </a:moveTo>
                  <a:lnTo>
                    <a:pt x="13344043" y="0"/>
                  </a:lnTo>
                  <a:lnTo>
                    <a:pt x="13344043" y="1813731"/>
                  </a:lnTo>
                  <a:lnTo>
                    <a:pt x="0" y="18137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D0455BCC-C2EC-19ED-53E6-FC358BB96BCD}"/>
                </a:ext>
              </a:extLst>
            </p:cNvPr>
            <p:cNvSpPr txBox="1"/>
            <p:nvPr/>
          </p:nvSpPr>
          <p:spPr>
            <a:xfrm>
              <a:off x="-238916" y="-1312474"/>
              <a:ext cx="13344043" cy="199470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5872"/>
                </a:lnSpc>
              </a:pPr>
              <a:r>
                <a:rPr lang="en-US" sz="4666" b="1" dirty="0">
                  <a:solidFill>
                    <a:srgbClr val="7068F4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Preprocessing Steps</a:t>
              </a:r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FB1B2A94-A63E-53DC-C999-1AB32BAEC9EE}"/>
              </a:ext>
            </a:extLst>
          </p:cNvPr>
          <p:cNvSpPr/>
          <p:nvPr/>
        </p:nvSpPr>
        <p:spPr>
          <a:xfrm>
            <a:off x="2279828" y="1384780"/>
            <a:ext cx="2850753" cy="473829"/>
          </a:xfrm>
          <a:custGeom>
            <a:avLst/>
            <a:gdLst/>
            <a:ahLst/>
            <a:cxnLst/>
            <a:rect l="l" t="t" r="r" b="b"/>
            <a:pathLst>
              <a:path w="5701507" h="947657">
                <a:moveTo>
                  <a:pt x="0" y="0"/>
                </a:moveTo>
                <a:lnTo>
                  <a:pt x="5701507" y="0"/>
                </a:lnTo>
                <a:lnTo>
                  <a:pt x="5701507" y="947657"/>
                </a:lnTo>
                <a:lnTo>
                  <a:pt x="0" y="94765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sz="1200" dirty="0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3676DEAE-0526-062E-7ACF-8316FAE6F993}"/>
              </a:ext>
            </a:extLst>
          </p:cNvPr>
          <p:cNvSpPr/>
          <p:nvPr/>
        </p:nvSpPr>
        <p:spPr>
          <a:xfrm>
            <a:off x="860773" y="5474110"/>
            <a:ext cx="5243810" cy="354015"/>
          </a:xfrm>
          <a:custGeom>
            <a:avLst/>
            <a:gdLst/>
            <a:ahLst/>
            <a:cxnLst/>
            <a:rect l="l" t="t" r="r" b="b"/>
            <a:pathLst>
              <a:path w="10487620" h="708030">
                <a:moveTo>
                  <a:pt x="0" y="0"/>
                </a:moveTo>
                <a:lnTo>
                  <a:pt x="10487620" y="0"/>
                </a:lnTo>
                <a:lnTo>
                  <a:pt x="10487620" y="708030"/>
                </a:lnTo>
                <a:lnTo>
                  <a:pt x="0" y="70803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sz="1200"/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F6B7A8DD-060B-354E-36E6-9B726050DF0B}"/>
              </a:ext>
            </a:extLst>
          </p:cNvPr>
          <p:cNvSpPr/>
          <p:nvPr/>
        </p:nvSpPr>
        <p:spPr>
          <a:xfrm>
            <a:off x="860773" y="6016923"/>
            <a:ext cx="5243810" cy="754065"/>
          </a:xfrm>
          <a:custGeom>
            <a:avLst/>
            <a:gdLst/>
            <a:ahLst/>
            <a:cxnLst/>
            <a:rect l="l" t="t" r="r" b="b"/>
            <a:pathLst>
              <a:path w="10487620" h="1508130">
                <a:moveTo>
                  <a:pt x="0" y="0"/>
                </a:moveTo>
                <a:lnTo>
                  <a:pt x="10487620" y="0"/>
                </a:lnTo>
                <a:lnTo>
                  <a:pt x="10487620" y="1508130"/>
                </a:lnTo>
                <a:lnTo>
                  <a:pt x="0" y="150813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sz="1200"/>
          </a:p>
        </p:txBody>
      </p:sp>
      <p:sp>
        <p:nvSpPr>
          <p:cNvPr id="36" name="TextBox 11">
            <a:extLst>
              <a:ext uri="{FF2B5EF4-FFF2-40B4-BE49-F238E27FC236}">
                <a16:creationId xmlns:a16="http://schemas.microsoft.com/office/drawing/2014/main" id="{959D9D67-11F1-8C28-6AD6-4234FFE0B4E6}"/>
              </a:ext>
            </a:extLst>
          </p:cNvPr>
          <p:cNvSpPr txBox="1"/>
          <p:nvPr/>
        </p:nvSpPr>
        <p:spPr>
          <a:xfrm>
            <a:off x="398012" y="1271817"/>
            <a:ext cx="7185632" cy="52621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3371"/>
              </a:lnSpc>
              <a:spcBef>
                <a:spcPct val="0"/>
              </a:spcBef>
            </a:pPr>
            <a:r>
              <a:rPr lang="en-US" sz="2666" b="1" dirty="0">
                <a:solidFill>
                  <a:srgbClr val="8C52FF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Step 1: A) Visual Inspection on subject level </a:t>
            </a:r>
            <a:endParaRPr lang="en-US" sz="2666" b="1" dirty="0">
              <a:solidFill>
                <a:srgbClr val="8C52FF"/>
              </a:solidFill>
              <a:latin typeface="Times New Roman Condensed Bold"/>
              <a:sym typeface="Times New Roman Condensed Bol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BE5319-F484-68CC-9689-1321E6BF5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2047407"/>
            <a:ext cx="6672021" cy="4546421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14E38407-2F8E-D7C4-4839-1C7A95E37F98}"/>
              </a:ext>
            </a:extLst>
          </p:cNvPr>
          <p:cNvSpPr txBox="1"/>
          <p:nvPr/>
        </p:nvSpPr>
        <p:spPr>
          <a:xfrm>
            <a:off x="762000" y="2335035"/>
            <a:ext cx="2966733" cy="43974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3176"/>
              </a:lnSpc>
              <a:spcBef>
                <a:spcPct val="0"/>
              </a:spcBef>
            </a:pPr>
            <a:r>
              <a:rPr lang="en-US" sz="2000" b="1" i="1" dirty="0">
                <a:solidFill>
                  <a:srgbClr val="272525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Command</a:t>
            </a:r>
          </a:p>
        </p:txBody>
      </p:sp>
    </p:spTree>
    <p:extLst>
      <p:ext uri="{BB962C8B-B14F-4D97-AF65-F5344CB8AC3E}">
        <p14:creationId xmlns:p14="http://schemas.microsoft.com/office/powerpoint/2010/main" val="426914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1779</Words>
  <Application>Microsoft Office PowerPoint</Application>
  <PresentationFormat>Widescreen</PresentationFormat>
  <Paragraphs>459</Paragraphs>
  <Slides>49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Aptos</vt:lpstr>
      <vt:lpstr>Aptos Display</vt:lpstr>
      <vt:lpstr>Arial</vt:lpstr>
      <vt:lpstr>Calibri</vt:lpstr>
      <vt:lpstr>Cambria Math</vt:lpstr>
      <vt:lpstr>Symbol</vt:lpstr>
      <vt:lpstr>Times New Roman</vt:lpstr>
      <vt:lpstr>Times New Roman Bold</vt:lpstr>
      <vt:lpstr>Times New Roman Condensed</vt:lpstr>
      <vt:lpstr>Times New Roman Condensed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Study 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ميرام محمود حميد خالد</dc:creator>
  <cp:lastModifiedBy>ميرام محمود حميد خالد</cp:lastModifiedBy>
  <cp:revision>1</cp:revision>
  <dcterms:created xsi:type="dcterms:W3CDTF">2025-05-09T20:55:03Z</dcterms:created>
  <dcterms:modified xsi:type="dcterms:W3CDTF">2025-05-09T20:55:17Z</dcterms:modified>
</cp:coreProperties>
</file>